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34"/>
  </p:notesMasterIdLst>
  <p:handoutMasterIdLst>
    <p:handoutMasterId r:id="rId35"/>
  </p:handoutMasterIdLst>
  <p:sldIdLst>
    <p:sldId id="261" r:id="rId2"/>
    <p:sldId id="267" r:id="rId3"/>
    <p:sldId id="282" r:id="rId4"/>
    <p:sldId id="281" r:id="rId5"/>
    <p:sldId id="293" r:id="rId6"/>
    <p:sldId id="294" r:id="rId7"/>
    <p:sldId id="275" r:id="rId8"/>
    <p:sldId id="277" r:id="rId9"/>
    <p:sldId id="276" r:id="rId10"/>
    <p:sldId id="274" r:id="rId11"/>
    <p:sldId id="289" r:id="rId12"/>
    <p:sldId id="285" r:id="rId13"/>
    <p:sldId id="278" r:id="rId14"/>
    <p:sldId id="279" r:id="rId15"/>
    <p:sldId id="283" r:id="rId16"/>
    <p:sldId id="284" r:id="rId17"/>
    <p:sldId id="291" r:id="rId18"/>
    <p:sldId id="292" r:id="rId19"/>
    <p:sldId id="280" r:id="rId20"/>
    <p:sldId id="301" r:id="rId21"/>
    <p:sldId id="302" r:id="rId22"/>
    <p:sldId id="303" r:id="rId23"/>
    <p:sldId id="286" r:id="rId24"/>
    <p:sldId id="287" r:id="rId25"/>
    <p:sldId id="288" r:id="rId26"/>
    <p:sldId id="290" r:id="rId27"/>
    <p:sldId id="296" r:id="rId28"/>
    <p:sldId id="299" r:id="rId29"/>
    <p:sldId id="300" r:id="rId30"/>
    <p:sldId id="297" r:id="rId31"/>
    <p:sldId id="298" r:id="rId32"/>
    <p:sldId id="260" r:id="rId33"/>
  </p:sldIdLst>
  <p:sldSz cx="12188825" cy="6858000"/>
  <p:notesSz cx="6797675" cy="9926638"/>
  <p:embeddedFontLst>
    <p:embeddedFont>
      <p:font typeface="AU Passata" panose="020B0604020202020204" charset="0"/>
      <p:regular r:id="rId36"/>
      <p:bold r:id="rId37"/>
    </p:embeddedFont>
    <p:embeddedFont>
      <p:font typeface="AU Passata Light" panose="020B0604020202020204" charset="0"/>
      <p:regular r:id="rId38"/>
      <p:bold r:id="rId39"/>
    </p:embeddedFont>
    <p:embeddedFont>
      <p:font typeface="AU Peto" panose="020B0604020202020204" charset="0"/>
      <p:regular r:id="rId40"/>
      <p:bold r:id="rId41"/>
    </p:embeddedFont>
    <p:embeddedFont>
      <p:font typeface="Calibri" panose="020F0502020204030204" pitchFamily="3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Times" panose="02020603050405020304" pitchFamily="18" charset="0"/>
      <p:regular r:id="rId50"/>
      <p:bold r:id="rId51"/>
      <p:italic r:id="rId52"/>
      <p:boldItalic r:id="rId53"/>
    </p:embeddedFont>
    <p:embeddedFont>
      <p:font typeface="Wingdings 3" panose="05040102010807070707" pitchFamily="18" charset="2"/>
      <p:regular r:id="rId54"/>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93457" autoAdjust="0"/>
  </p:normalViewPr>
  <p:slideViewPr>
    <p:cSldViewPr snapToObjects="1" showGuides="1">
      <p:cViewPr varScale="1">
        <p:scale>
          <a:sx n="86" d="100"/>
          <a:sy n="86" d="100"/>
        </p:scale>
        <p:origin x="1056" y="6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‹nr.›</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‹nr.›</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a:t>
            </a:fld>
            <a:endParaRPr lang="en-GB" dirty="0"/>
          </a:p>
        </p:txBody>
      </p:sp>
    </p:spTree>
    <p:extLst>
      <p:ext uri="{BB962C8B-B14F-4D97-AF65-F5344CB8AC3E}">
        <p14:creationId xmlns:p14="http://schemas.microsoft.com/office/powerpoint/2010/main" val="396509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32</a:t>
            </a:fld>
            <a:endParaRPr lang="en-GB" dirty="0"/>
          </a:p>
        </p:txBody>
      </p:sp>
    </p:spTree>
    <p:extLst>
      <p:ext uri="{BB962C8B-B14F-4D97-AF65-F5344CB8AC3E}">
        <p14:creationId xmlns:p14="http://schemas.microsoft.com/office/powerpoint/2010/main" val="313124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Engineering</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4</a:t>
            </a:r>
            <a:r>
              <a:rPr lang="en-GB" sz="700" b="0" cap="all" baseline="30000" dirty="0">
                <a:solidFill>
                  <a:schemeClr val="bg1"/>
                </a:solidFill>
                <a:latin typeface="+mn-lt"/>
              </a:rPr>
              <a:t>th</a:t>
            </a:r>
            <a:r>
              <a:rPr lang="en-GB" sz="700" b="0" cap="all" baseline="0" dirty="0">
                <a:solidFill>
                  <a:schemeClr val="bg1"/>
                </a:solidFill>
                <a:latin typeface="+mn-lt"/>
              </a:rPr>
              <a:t> SEMSTER BSc CE</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Associate Professor</a:t>
            </a:r>
          </a:p>
        </p:txBody>
      </p:sp>
      <p:sp>
        <p:nvSpPr>
          <p:cNvPr id="35" name="FLD_Event"/>
          <p:cNvSpPr txBox="1">
            <a:spLocks noChangeArrowheads="1"/>
          </p:cNvSpPr>
          <p:nvPr userDrawn="1"/>
        </p:nvSpPr>
        <p:spPr bwMode="auto">
          <a:xfrm>
            <a:off x="3715397"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COMPUTER ENGINEERING PROJECT 2</a:t>
            </a:r>
          </a:p>
        </p:txBody>
      </p:sp>
      <p:sp>
        <p:nvSpPr>
          <p:cNvPr id="37"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Stefan Rahr Wagner</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350897938" name="SecondaryLogo"/>
          <p:cNvPicPr>
            <a:picLocks noChangeAspect="1"/>
          </p:cNvPicPr>
          <p:nvPr/>
        </p:nvPicPr>
        <p:blipFill>
          <a:blip r:embed="rId4"/>
          <a:stretch>
            <a:fillRect/>
          </a:stretch>
        </p:blipFill>
        <p:spPr>
          <a:xfrm>
            <a:off x="10206000" y="5997600"/>
            <a:ext cx="1658237"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‹nr.›</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28/01/2021</a:t>
            </a:fld>
            <a:r>
              <a:rPr lang="en-GB" dirty="0"/>
              <a:t>30/10/2020</a:t>
            </a:r>
          </a:p>
        </p:txBody>
      </p:sp>
      <p:sp>
        <p:nvSpPr>
          <p:cNvPr id="3" name="Footer Placeholder 2" hidden="1"/>
          <p:cNvSpPr>
            <a:spLocks noGrp="1"/>
          </p:cNvSpPr>
          <p:nvPr>
            <p:ph type="ftr" sz="quarter" idx="11"/>
          </p:nvPr>
        </p:nvSpPr>
        <p:spPr/>
        <p:txBody>
          <a:bodyPr/>
          <a:lstStyle/>
          <a:p>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28/01/2021</a:t>
            </a:fld>
            <a:r>
              <a:rPr lang="en-GB" dirty="0"/>
              <a:t>30/10/2020</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28/01/2021</a:t>
            </a:fld>
            <a:r>
              <a:rPr lang="en-GB" dirty="0"/>
              <a:t>30/10/2020</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28/01/2021</a:t>
            </a:fld>
            <a:r>
              <a:rPr lang="en-GB" dirty="0"/>
              <a:t>30/10/2020</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495154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28/01/2021</a:t>
            </a:fld>
            <a:r>
              <a:rPr lang="en-GB" dirty="0"/>
              <a:t>30/10/2020</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28/01/2021</a:t>
            </a:fld>
            <a:r>
              <a:rPr lang="en-GB" dirty="0"/>
              <a:t>30/10/2020</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28/01/2021</a:t>
            </a:fld>
            <a:r>
              <a:rPr lang="en-GB" dirty="0"/>
              <a:t>30/10/2020</a:t>
            </a:r>
          </a:p>
        </p:txBody>
      </p:sp>
      <p:sp>
        <p:nvSpPr>
          <p:cNvPr id="4" name="Footer Placeholder 3" hidden="1"/>
          <p:cNvSpPr>
            <a:spLocks noGrp="1"/>
          </p:cNvSpPr>
          <p:nvPr>
            <p:ph type="ftr" sz="quarter" idx="11"/>
          </p:nvPr>
        </p:nvSpPr>
        <p:spPr/>
        <p:txBody>
          <a:bodyPr/>
          <a:lstStyle/>
          <a:p>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28/01/2021</a:t>
            </a:fld>
            <a:r>
              <a:rPr lang="en-GB" dirty="0"/>
              <a:t>30/10/2020</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‹nr.›</a:t>
            </a:fld>
            <a:endParaRPr lang="en-GB" dirty="0"/>
          </a:p>
        </p:txBody>
      </p:sp>
    </p:spTree>
    <p:extLst>
      <p:ext uri="{BB962C8B-B14F-4D97-AF65-F5344CB8AC3E}">
        <p14:creationId xmlns:p14="http://schemas.microsoft.com/office/powerpoint/2010/main" val="3797440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28/01/2021</a:t>
            </a:fld>
            <a:r>
              <a:rPr lang="en-GB" dirty="0"/>
              <a:t>30/10/2020</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‹nr.›</a:t>
            </a:fld>
            <a:endParaRPr lang="en-GB" dirty="0"/>
          </a:p>
        </p:txBody>
      </p:sp>
    </p:spTree>
    <p:extLst>
      <p:ext uri="{BB962C8B-B14F-4D97-AF65-F5344CB8AC3E}">
        <p14:creationId xmlns:p14="http://schemas.microsoft.com/office/powerpoint/2010/main" val="926240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28/01/2021</a:t>
            </a:fld>
            <a:r>
              <a:rPr lang="en-GB" dirty="0"/>
              <a:t>30/10/2020</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‹nr.›</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28/01/2021</a:t>
            </a:fld>
            <a:r>
              <a:rPr lang="en-GB" dirty="0"/>
              <a:t>30/10/2020</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28/01/2021</a:t>
            </a:fld>
            <a:r>
              <a:rPr lang="en-GB" dirty="0"/>
              <a:t>30/10/2020</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28/01/2021</a:t>
            </a:fld>
            <a:r>
              <a:rPr lang="en-GB" dirty="0"/>
              <a:t>30/10/2020</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28/01/2021</a:t>
            </a:fld>
            <a:r>
              <a:rPr lang="en-GB" dirty="0"/>
              <a:t>30/10/2020</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28/01/2021</a:t>
            </a:fld>
            <a:r>
              <a:rPr lang="en-GB" dirty="0"/>
              <a:t>30/10/2020</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28/01/2021</a:t>
            </a:fld>
            <a:r>
              <a:rPr lang="en-GB" dirty="0"/>
              <a:t>30/10/2020</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28/01/2021</a:t>
            </a:fld>
            <a:r>
              <a:rPr lang="en-GB" dirty="0"/>
              <a:t>30/10/2020</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‹nr.›</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28/01/2021</a:t>
            </a:fld>
            <a:r>
              <a:rPr lang="en-GB" dirty="0"/>
              <a:t>30/10/2020</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a:p>
            <a:pPr lvl="5"/>
            <a:r>
              <a:rPr lang="en-GB" noProof="0" dirty="0"/>
              <a:t>6 level</a:t>
            </a:r>
            <a:endParaRPr lang="en-GB"/>
          </a:p>
          <a:p>
            <a:pPr lvl="6"/>
            <a:r>
              <a:rPr lang="en-GB" noProof="0" dirty="0"/>
              <a:t>7 level</a:t>
            </a:r>
            <a:endParaRPr lang="en-GB"/>
          </a:p>
          <a:p>
            <a:pPr lvl="7"/>
            <a:r>
              <a:rPr lang="en-GB" noProof="0" dirty="0"/>
              <a:t>8 level</a:t>
            </a:r>
            <a:endParaRPr lang="en-GB"/>
          </a:p>
          <a:p>
            <a:pPr lvl="8"/>
            <a:r>
              <a:rPr lang="en-GB" noProof="0" dirty="0"/>
              <a:t>9 level</a:t>
            </a:r>
            <a:endParaRPr lang="en-GB"/>
          </a:p>
        </p:txBody>
      </p:sp>
      <p:pic>
        <p:nvPicPr>
          <p:cNvPr id="1329026383" name="SecondaryLogo_sort"/>
          <p:cNvPicPr>
            <a:picLocks noChangeAspect="1"/>
          </p:cNvPicPr>
          <p:nvPr/>
        </p:nvPicPr>
        <p:blipFill>
          <a:blip r:embed="rId20"/>
          <a:stretch>
            <a:fillRect/>
          </a:stretch>
        </p:blipFill>
        <p:spPr>
          <a:xfrm>
            <a:off x="10206000" y="5997600"/>
            <a:ext cx="1658237"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1"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tx1"/>
                </a:solidFill>
                <a:latin typeface="+mn-lt"/>
              </a:rPr>
              <a:t>Stefan Rahr Wagner</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tx1"/>
                </a:solidFill>
                <a:latin typeface="+mn-lt"/>
              </a:rPr>
              <a:t>Associate Professor</a:t>
            </a:r>
          </a:p>
        </p:txBody>
      </p:sp>
      <p:pic>
        <p:nvPicPr>
          <p:cNvPr id="7" name="Au logo"/>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tx1"/>
                </a:solidFill>
                <a:latin typeface="AU Passata Light" pitchFamily="34" charset="0"/>
              </a:rPr>
              <a:t>Department of Engineering</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‹nr.›</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28/01/2021</a:t>
            </a:fld>
            <a:r>
              <a:rPr lang="en-GB"/>
              <a:t>30/10/2020</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
        <p:nvSpPr>
          <p:cNvPr id="17" name="Date_DateCustomA">
            <a:extLst>
              <a:ext uri="{FF2B5EF4-FFF2-40B4-BE49-F238E27FC236}">
                <a16:creationId xmlns:a16="http://schemas.microsoft.com/office/drawing/2014/main" id="{0AD3A159-968A-4ED6-9DCF-12A48EEAAADA}"/>
              </a:ext>
            </a:extLst>
          </p:cNvPr>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tx1"/>
                </a:solidFill>
                <a:latin typeface="+mn-lt"/>
              </a:rPr>
              <a:t>4</a:t>
            </a:r>
            <a:r>
              <a:rPr lang="en-GB" sz="700" b="0" cap="all" baseline="30000" dirty="0">
                <a:solidFill>
                  <a:schemeClr val="tx1"/>
                </a:solidFill>
                <a:latin typeface="+mn-lt"/>
              </a:rPr>
              <a:t>th</a:t>
            </a:r>
            <a:r>
              <a:rPr lang="en-GB" sz="700" b="0" cap="all" baseline="0" dirty="0">
                <a:solidFill>
                  <a:schemeClr val="tx1"/>
                </a:solidFill>
                <a:latin typeface="+mn-lt"/>
              </a:rPr>
              <a:t> SEMSTER BSc CE</a:t>
            </a:r>
          </a:p>
        </p:txBody>
      </p:sp>
      <p:sp>
        <p:nvSpPr>
          <p:cNvPr id="18" name="FLD_Event">
            <a:extLst>
              <a:ext uri="{FF2B5EF4-FFF2-40B4-BE49-F238E27FC236}">
                <a16:creationId xmlns:a16="http://schemas.microsoft.com/office/drawing/2014/main" id="{16B8C6BB-2339-406F-B4E4-6292EA67254A}"/>
              </a:ext>
            </a:extLst>
          </p:cNvPr>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tx1"/>
                </a:solidFill>
                <a:latin typeface="+mn-lt"/>
              </a:rPr>
              <a:t>COMPUTER ENGINEERING PROJECT 2</a:t>
            </a:r>
          </a:p>
        </p:txBody>
      </p:sp>
    </p:spTree>
  </p:cSld>
  <p:clrMap bg1="lt1" tx1="dk1" bg2="lt2" tx2="dk2" accent1="accent1" accent2="accent2" accent3="accent3" accent4="accent4" accent5="accent5" accent6="accent6" hlink="hlink" folHlink="folHlink"/>
  <p:sldLayoutIdLst>
    <p:sldLayoutId id="2147483659" r:id="rId1"/>
    <p:sldLayoutId id="2147483666" r:id="rId2"/>
    <p:sldLayoutId id="2147483662" r:id="rId3"/>
    <p:sldLayoutId id="2147483649" r:id="rId4"/>
    <p:sldLayoutId id="2147483669" r:id="rId5"/>
    <p:sldLayoutId id="2147483661" r:id="rId6"/>
    <p:sldLayoutId id="2147483668" r:id="rId7"/>
    <p:sldLayoutId id="2147483663" r:id="rId8"/>
    <p:sldLayoutId id="2147483670" r:id="rId9"/>
    <p:sldLayoutId id="2147483654" r:id="rId10"/>
    <p:sldLayoutId id="2147483664" r:id="rId11"/>
    <p:sldLayoutId id="2147483671" r:id="rId12"/>
    <p:sldLayoutId id="2147483650" r:id="rId13"/>
    <p:sldLayoutId id="2147483655" r:id="rId14"/>
    <p:sldLayoutId id="2147483651" r:id="rId15"/>
    <p:sldLayoutId id="2147483672" r:id="rId16"/>
    <p:sldLayoutId id="2147483678" r:id="rId17"/>
    <p:sldLayoutId id="2147483658" r:id="rId18"/>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hyperlink" Target="mailto:sw@ece.au.dk"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mailto:jmiranda@eng.au.dk" TargetMode="External"/><Relationship Id="rId2" Type="http://schemas.openxmlformats.org/officeDocument/2006/relationships/hyperlink" Target="mailto:sw@eng.au.dk"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2703941"/>
            <a:ext cx="10220325" cy="1218795"/>
          </a:xfrm>
        </p:spPr>
        <p:txBody>
          <a:bodyPr/>
          <a:lstStyle/>
          <a:p>
            <a:r>
              <a:rPr lang="en-GB" sz="4400" dirty="0"/>
              <a:t>Computer engineering Project II</a:t>
            </a:r>
            <a:br>
              <a:rPr lang="en-GB" sz="4400" dirty="0"/>
            </a:br>
            <a:r>
              <a:rPr lang="en-GB" sz="4400" dirty="0"/>
              <a:t>- </a:t>
            </a:r>
            <a:r>
              <a:rPr lang="en-GB" sz="3600" dirty="0"/>
              <a:t>Introduction</a:t>
            </a:r>
            <a:endParaRPr lang="en-GB" sz="4400" dirty="0"/>
          </a:p>
        </p:txBody>
      </p:sp>
      <p:pic>
        <p:nvPicPr>
          <p:cNvPr id="4" name="Picture 2">
            <a:extLst>
              <a:ext uri="{FF2B5EF4-FFF2-40B4-BE49-F238E27FC236}">
                <a16:creationId xmlns:a16="http://schemas.microsoft.com/office/drawing/2014/main" id="{B4733697-617B-44F0-A701-28AE23150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408" y="-5774"/>
            <a:ext cx="5615807" cy="178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94832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dato 3">
            <a:extLst>
              <a:ext uri="{FF2B5EF4-FFF2-40B4-BE49-F238E27FC236}">
                <a16:creationId xmlns:a16="http://schemas.microsoft.com/office/drawing/2014/main" id="{7F7A94A4-0853-4C6A-AA9D-929734F4E96A}"/>
              </a:ext>
            </a:extLst>
          </p:cNvPr>
          <p:cNvSpPr>
            <a:spLocks noGrp="1"/>
          </p:cNvSpPr>
          <p:nvPr>
            <p:ph type="dt" sz="half" idx="10"/>
          </p:nvPr>
        </p:nvSpPr>
        <p:spPr/>
        <p:txBody>
          <a:bodyPr/>
          <a:lstStyle/>
          <a:p>
            <a:fld id="{8555E0A4-E643-48BB-B852-996B28061B30}" type="datetime1">
              <a:rPr lang="en-GB" smtClean="0"/>
              <a:t>28/01/2021</a:t>
            </a:fld>
            <a:r>
              <a:rPr lang="en-GB"/>
              <a:t>30/10/2020</a:t>
            </a:r>
            <a:endParaRPr lang="en-GB" dirty="0"/>
          </a:p>
        </p:txBody>
      </p:sp>
      <p:pic>
        <p:nvPicPr>
          <p:cNvPr id="5" name="Billede 4">
            <a:extLst>
              <a:ext uri="{FF2B5EF4-FFF2-40B4-BE49-F238E27FC236}">
                <a16:creationId xmlns:a16="http://schemas.microsoft.com/office/drawing/2014/main" id="{1E981550-A736-45A5-A452-5F59F81815B4}"/>
              </a:ext>
            </a:extLst>
          </p:cNvPr>
          <p:cNvPicPr>
            <a:picLocks noChangeAspect="1"/>
          </p:cNvPicPr>
          <p:nvPr/>
        </p:nvPicPr>
        <p:blipFill>
          <a:blip r:embed="rId2"/>
          <a:stretch>
            <a:fillRect/>
          </a:stretch>
        </p:blipFill>
        <p:spPr>
          <a:xfrm>
            <a:off x="-18719" y="0"/>
            <a:ext cx="5155195" cy="6858000"/>
          </a:xfrm>
          <a:prstGeom prst="rect">
            <a:avLst/>
          </a:prstGeom>
          <a:solidFill>
            <a:schemeClr val="bg1"/>
          </a:solidFill>
        </p:spPr>
      </p:pic>
      <p:cxnSp>
        <p:nvCxnSpPr>
          <p:cNvPr id="7" name="Lige pilforbindelse 6">
            <a:extLst>
              <a:ext uri="{FF2B5EF4-FFF2-40B4-BE49-F238E27FC236}">
                <a16:creationId xmlns:a16="http://schemas.microsoft.com/office/drawing/2014/main" id="{4256E77E-A0E1-487A-B89E-73AC3264C31C}"/>
              </a:ext>
            </a:extLst>
          </p:cNvPr>
          <p:cNvCxnSpPr>
            <a:cxnSpLocks/>
          </p:cNvCxnSpPr>
          <p:nvPr/>
        </p:nvCxnSpPr>
        <p:spPr bwMode="auto">
          <a:xfrm>
            <a:off x="4857962" y="1124744"/>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sp>
        <p:nvSpPr>
          <p:cNvPr id="10" name="Tekstfelt 9">
            <a:extLst>
              <a:ext uri="{FF2B5EF4-FFF2-40B4-BE49-F238E27FC236}">
                <a16:creationId xmlns:a16="http://schemas.microsoft.com/office/drawing/2014/main" id="{C8004F10-4CEB-425B-A050-D41B0A86914C}"/>
              </a:ext>
            </a:extLst>
          </p:cNvPr>
          <p:cNvSpPr txBox="1"/>
          <p:nvPr/>
        </p:nvSpPr>
        <p:spPr>
          <a:xfrm>
            <a:off x="5880050" y="923207"/>
            <a:ext cx="6119017" cy="467820"/>
          </a:xfrm>
          <a:prstGeom prst="rect">
            <a:avLst/>
          </a:prstGeom>
          <a:noFill/>
        </p:spPr>
        <p:txBody>
          <a:bodyPr wrap="square" lIns="0" tIns="0" rIns="0" bIns="0" rtlCol="0">
            <a:spAutoFit/>
          </a:bodyPr>
          <a:lstStyle/>
          <a:p>
            <a:pPr>
              <a:lnSpc>
                <a:spcPct val="95000"/>
              </a:lnSpc>
            </a:pPr>
            <a:r>
              <a:rPr lang="en-US" sz="1600" b="1" dirty="0">
                <a:latin typeface="+mn-lt"/>
              </a:rPr>
              <a:t>Methods:  Learned in software engineering course (e.g. UP)</a:t>
            </a:r>
            <a:endParaRPr lang="en-US" sz="1600" dirty="0">
              <a:latin typeface="+mn-lt"/>
            </a:endParaRPr>
          </a:p>
          <a:p>
            <a:pPr>
              <a:lnSpc>
                <a:spcPct val="95000"/>
              </a:lnSpc>
            </a:pPr>
            <a:r>
              <a:rPr lang="en-US" sz="1600" b="1" dirty="0">
                <a:latin typeface="+mn-lt"/>
              </a:rPr>
              <a:t>Practical:</a:t>
            </a:r>
            <a:r>
              <a:rPr lang="en-US" sz="1600" dirty="0">
                <a:latin typeface="+mn-lt"/>
              </a:rPr>
              <a:t> Choose relevant methods </a:t>
            </a:r>
            <a:r>
              <a:rPr lang="en-US" sz="1600" dirty="0"/>
              <a:t>from book  </a:t>
            </a:r>
            <a:r>
              <a:rPr lang="en-US" sz="1600" dirty="0">
                <a:latin typeface="+mn-lt"/>
              </a:rPr>
              <a:t>&amp; produce reports</a:t>
            </a:r>
          </a:p>
        </p:txBody>
      </p:sp>
      <p:cxnSp>
        <p:nvCxnSpPr>
          <p:cNvPr id="11" name="Lige pilforbindelse 10">
            <a:extLst>
              <a:ext uri="{FF2B5EF4-FFF2-40B4-BE49-F238E27FC236}">
                <a16:creationId xmlns:a16="http://schemas.microsoft.com/office/drawing/2014/main" id="{BD4FF313-F56F-4B5E-A748-E106D3655F26}"/>
              </a:ext>
            </a:extLst>
          </p:cNvPr>
          <p:cNvCxnSpPr>
            <a:cxnSpLocks/>
          </p:cNvCxnSpPr>
          <p:nvPr/>
        </p:nvCxnSpPr>
        <p:spPr bwMode="auto">
          <a:xfrm>
            <a:off x="4857962" y="1732172"/>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kstfelt 12">
            <a:extLst>
              <a:ext uri="{FF2B5EF4-FFF2-40B4-BE49-F238E27FC236}">
                <a16:creationId xmlns:a16="http://schemas.microsoft.com/office/drawing/2014/main" id="{4980B8FA-9345-49EB-8051-B7BD6DC44D7D}"/>
              </a:ext>
            </a:extLst>
          </p:cNvPr>
          <p:cNvSpPr txBox="1"/>
          <p:nvPr/>
        </p:nvSpPr>
        <p:spPr>
          <a:xfrm>
            <a:off x="5880050" y="2193016"/>
            <a:ext cx="5947605" cy="467820"/>
          </a:xfrm>
          <a:prstGeom prst="rect">
            <a:avLst/>
          </a:prstGeom>
          <a:noFill/>
        </p:spPr>
        <p:txBody>
          <a:bodyPr wrap="square" lIns="0" tIns="0" rIns="0" bIns="0" rtlCol="0">
            <a:spAutoFit/>
          </a:bodyPr>
          <a:lstStyle/>
          <a:p>
            <a:pPr>
              <a:lnSpc>
                <a:spcPct val="95000"/>
              </a:lnSpc>
            </a:pPr>
            <a:r>
              <a:rPr lang="en-US" sz="1600" b="1" dirty="0">
                <a:latin typeface="+mn-lt"/>
              </a:rPr>
              <a:t>Methods:  Introduced in software engineering</a:t>
            </a:r>
            <a:endParaRPr lang="en-US" sz="1600" dirty="0">
              <a:latin typeface="+mn-lt"/>
            </a:endParaRPr>
          </a:p>
          <a:p>
            <a:pPr>
              <a:lnSpc>
                <a:spcPct val="95000"/>
              </a:lnSpc>
            </a:pPr>
            <a:r>
              <a:rPr lang="en-US" sz="1600" b="1" dirty="0">
                <a:latin typeface="+mn-lt"/>
              </a:rPr>
              <a:t>Practical</a:t>
            </a:r>
            <a:r>
              <a:rPr lang="en-US" sz="1600" dirty="0">
                <a:latin typeface="+mn-lt"/>
              </a:rPr>
              <a:t>: Showcase in your report that you know the literature</a:t>
            </a:r>
          </a:p>
        </p:txBody>
      </p:sp>
      <p:cxnSp>
        <p:nvCxnSpPr>
          <p:cNvPr id="14" name="Lige pilforbindelse 13">
            <a:extLst>
              <a:ext uri="{FF2B5EF4-FFF2-40B4-BE49-F238E27FC236}">
                <a16:creationId xmlns:a16="http://schemas.microsoft.com/office/drawing/2014/main" id="{DDE0F43C-6CAB-4446-B238-0627F60F61CE}"/>
              </a:ext>
            </a:extLst>
          </p:cNvPr>
          <p:cNvCxnSpPr>
            <a:cxnSpLocks/>
          </p:cNvCxnSpPr>
          <p:nvPr/>
        </p:nvCxnSpPr>
        <p:spPr bwMode="auto">
          <a:xfrm>
            <a:off x="4857962" y="2371498"/>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Lige pilforbindelse 14">
            <a:extLst>
              <a:ext uri="{FF2B5EF4-FFF2-40B4-BE49-F238E27FC236}">
                <a16:creationId xmlns:a16="http://schemas.microsoft.com/office/drawing/2014/main" id="{22828AB4-5A57-4C01-8131-52F57FC5401D}"/>
              </a:ext>
            </a:extLst>
          </p:cNvPr>
          <p:cNvCxnSpPr>
            <a:cxnSpLocks/>
          </p:cNvCxnSpPr>
          <p:nvPr/>
        </p:nvCxnSpPr>
        <p:spPr bwMode="auto">
          <a:xfrm>
            <a:off x="4857962" y="3015022"/>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sp>
        <p:nvSpPr>
          <p:cNvPr id="16" name="Rektangel 15">
            <a:extLst>
              <a:ext uri="{FF2B5EF4-FFF2-40B4-BE49-F238E27FC236}">
                <a16:creationId xmlns:a16="http://schemas.microsoft.com/office/drawing/2014/main" id="{F9770F71-DE6C-43C9-8B04-FBC8F5FC4606}"/>
              </a:ext>
            </a:extLst>
          </p:cNvPr>
          <p:cNvSpPr/>
          <p:nvPr/>
        </p:nvSpPr>
        <p:spPr bwMode="auto">
          <a:xfrm>
            <a:off x="5014292" y="5592460"/>
            <a:ext cx="3528392" cy="1224135"/>
          </a:xfrm>
          <a:prstGeom prst="rect">
            <a:avLst/>
          </a:prstGeom>
          <a:solidFill>
            <a:schemeClr val="bg1"/>
          </a:solidFill>
          <a:ln w="1778"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7" name="Lige pilforbindelse 16">
            <a:extLst>
              <a:ext uri="{FF2B5EF4-FFF2-40B4-BE49-F238E27FC236}">
                <a16:creationId xmlns:a16="http://schemas.microsoft.com/office/drawing/2014/main" id="{4FB07758-0DB2-4775-AB83-540934DDD6FD}"/>
              </a:ext>
            </a:extLst>
          </p:cNvPr>
          <p:cNvCxnSpPr>
            <a:cxnSpLocks/>
          </p:cNvCxnSpPr>
          <p:nvPr/>
        </p:nvCxnSpPr>
        <p:spPr bwMode="auto">
          <a:xfrm>
            <a:off x="4857962" y="3699146"/>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Lige pilforbindelse 17">
            <a:extLst>
              <a:ext uri="{FF2B5EF4-FFF2-40B4-BE49-F238E27FC236}">
                <a16:creationId xmlns:a16="http://schemas.microsoft.com/office/drawing/2014/main" id="{0914238D-1CFF-4A71-8665-8C3889E42953}"/>
              </a:ext>
            </a:extLst>
          </p:cNvPr>
          <p:cNvCxnSpPr>
            <a:cxnSpLocks/>
          </p:cNvCxnSpPr>
          <p:nvPr/>
        </p:nvCxnSpPr>
        <p:spPr bwMode="auto">
          <a:xfrm>
            <a:off x="4857962" y="4306574"/>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Lige pilforbindelse 18">
            <a:extLst>
              <a:ext uri="{FF2B5EF4-FFF2-40B4-BE49-F238E27FC236}">
                <a16:creationId xmlns:a16="http://schemas.microsoft.com/office/drawing/2014/main" id="{DD452455-53F2-4518-B3B8-4B8958A26597}"/>
              </a:ext>
            </a:extLst>
          </p:cNvPr>
          <p:cNvCxnSpPr>
            <a:cxnSpLocks/>
          </p:cNvCxnSpPr>
          <p:nvPr/>
        </p:nvCxnSpPr>
        <p:spPr bwMode="auto">
          <a:xfrm>
            <a:off x="4857962" y="4909804"/>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Lige pilforbindelse 19">
            <a:extLst>
              <a:ext uri="{FF2B5EF4-FFF2-40B4-BE49-F238E27FC236}">
                <a16:creationId xmlns:a16="http://schemas.microsoft.com/office/drawing/2014/main" id="{ACE00D4E-7C2C-4F82-B601-731E2EB6B7A8}"/>
              </a:ext>
            </a:extLst>
          </p:cNvPr>
          <p:cNvCxnSpPr>
            <a:cxnSpLocks/>
          </p:cNvCxnSpPr>
          <p:nvPr/>
        </p:nvCxnSpPr>
        <p:spPr bwMode="auto">
          <a:xfrm>
            <a:off x="4857962" y="5445408"/>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Lige pilforbindelse 20">
            <a:extLst>
              <a:ext uri="{FF2B5EF4-FFF2-40B4-BE49-F238E27FC236}">
                <a16:creationId xmlns:a16="http://schemas.microsoft.com/office/drawing/2014/main" id="{CDA0C046-ECC2-46BB-8B74-CE5E25299C59}"/>
              </a:ext>
            </a:extLst>
          </p:cNvPr>
          <p:cNvCxnSpPr>
            <a:cxnSpLocks/>
          </p:cNvCxnSpPr>
          <p:nvPr/>
        </p:nvCxnSpPr>
        <p:spPr bwMode="auto">
          <a:xfrm>
            <a:off x="4857962" y="5940359"/>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Lige pilforbindelse 22">
            <a:extLst>
              <a:ext uri="{FF2B5EF4-FFF2-40B4-BE49-F238E27FC236}">
                <a16:creationId xmlns:a16="http://schemas.microsoft.com/office/drawing/2014/main" id="{AF63414A-24D7-4574-B75C-9AEBF5C948D0}"/>
              </a:ext>
            </a:extLst>
          </p:cNvPr>
          <p:cNvCxnSpPr>
            <a:cxnSpLocks/>
          </p:cNvCxnSpPr>
          <p:nvPr/>
        </p:nvCxnSpPr>
        <p:spPr bwMode="auto">
          <a:xfrm>
            <a:off x="4857962" y="6474500"/>
            <a:ext cx="792088" cy="0"/>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Tekstfelt 23">
            <a:extLst>
              <a:ext uri="{FF2B5EF4-FFF2-40B4-BE49-F238E27FC236}">
                <a16:creationId xmlns:a16="http://schemas.microsoft.com/office/drawing/2014/main" id="{D43AEAE0-B2C4-48AA-93A5-46479C4AE5F9}"/>
              </a:ext>
            </a:extLst>
          </p:cNvPr>
          <p:cNvSpPr txBox="1"/>
          <p:nvPr/>
        </p:nvSpPr>
        <p:spPr>
          <a:xfrm>
            <a:off x="5880051" y="1558089"/>
            <a:ext cx="5992862" cy="467820"/>
          </a:xfrm>
          <a:prstGeom prst="rect">
            <a:avLst/>
          </a:prstGeom>
          <a:noFill/>
        </p:spPr>
        <p:txBody>
          <a:bodyPr wrap="square" lIns="0" tIns="0" rIns="0" bIns="0" rtlCol="0">
            <a:spAutoFit/>
          </a:bodyPr>
          <a:lstStyle/>
          <a:p>
            <a:pPr>
              <a:lnSpc>
                <a:spcPct val="95000"/>
              </a:lnSpc>
            </a:pPr>
            <a:r>
              <a:rPr lang="en-US" sz="1600" b="1" dirty="0">
                <a:latin typeface="+mn-lt"/>
              </a:rPr>
              <a:t>Methods:  Learned in software engineering (e.g. SCRUM)</a:t>
            </a:r>
            <a:endParaRPr lang="en-US" sz="1600" dirty="0">
              <a:latin typeface="+mn-lt"/>
            </a:endParaRPr>
          </a:p>
          <a:p>
            <a:pPr>
              <a:lnSpc>
                <a:spcPct val="95000"/>
              </a:lnSpc>
            </a:pPr>
            <a:r>
              <a:rPr lang="en-US" sz="1600" b="1" dirty="0">
                <a:latin typeface="+mn-lt"/>
              </a:rPr>
              <a:t>Practical: </a:t>
            </a:r>
            <a:r>
              <a:rPr lang="en-US" sz="1600" dirty="0">
                <a:latin typeface="+mn-lt"/>
              </a:rPr>
              <a:t> In the report – argue for different alternatives &amp; choices</a:t>
            </a:r>
          </a:p>
        </p:txBody>
      </p:sp>
      <p:sp>
        <p:nvSpPr>
          <p:cNvPr id="25" name="Tekstfelt 24">
            <a:extLst>
              <a:ext uri="{FF2B5EF4-FFF2-40B4-BE49-F238E27FC236}">
                <a16:creationId xmlns:a16="http://schemas.microsoft.com/office/drawing/2014/main" id="{0C15FFB9-4158-4338-9552-CE1772696FCA}"/>
              </a:ext>
            </a:extLst>
          </p:cNvPr>
          <p:cNvSpPr txBox="1"/>
          <p:nvPr/>
        </p:nvSpPr>
        <p:spPr>
          <a:xfrm>
            <a:off x="5880051" y="2823956"/>
            <a:ext cx="5155194" cy="467820"/>
          </a:xfrm>
          <a:prstGeom prst="rect">
            <a:avLst/>
          </a:prstGeom>
          <a:noFill/>
        </p:spPr>
        <p:txBody>
          <a:bodyPr wrap="square" lIns="0" tIns="0" rIns="0" bIns="0" rtlCol="0">
            <a:spAutoFit/>
          </a:bodyPr>
          <a:lstStyle/>
          <a:p>
            <a:pPr>
              <a:lnSpc>
                <a:spcPct val="95000"/>
              </a:lnSpc>
            </a:pPr>
            <a:r>
              <a:rPr lang="en-US" sz="1600" b="1" dirty="0">
                <a:latin typeface="+mn-lt"/>
              </a:rPr>
              <a:t>Methods:  Introduced in software engineering</a:t>
            </a:r>
            <a:endParaRPr lang="en-US" sz="1600" dirty="0">
              <a:latin typeface="+mn-lt"/>
            </a:endParaRPr>
          </a:p>
          <a:p>
            <a:pPr>
              <a:lnSpc>
                <a:spcPct val="95000"/>
              </a:lnSpc>
            </a:pPr>
            <a:r>
              <a:rPr lang="en-US" sz="1600" b="1" dirty="0">
                <a:latin typeface="+mn-lt"/>
              </a:rPr>
              <a:t>Practical </a:t>
            </a:r>
            <a:r>
              <a:rPr lang="en-US" sz="1600" dirty="0">
                <a:latin typeface="+mn-lt"/>
              </a:rPr>
              <a:t>: Make a plan – as a  Gantt diagram &amp; backlog</a:t>
            </a:r>
          </a:p>
        </p:txBody>
      </p:sp>
      <p:sp>
        <p:nvSpPr>
          <p:cNvPr id="26" name="Tekstfelt 25">
            <a:extLst>
              <a:ext uri="{FF2B5EF4-FFF2-40B4-BE49-F238E27FC236}">
                <a16:creationId xmlns:a16="http://schemas.microsoft.com/office/drawing/2014/main" id="{3D7CFCA3-2E2E-442C-AC98-93BC1545DD50}"/>
              </a:ext>
            </a:extLst>
          </p:cNvPr>
          <p:cNvSpPr txBox="1"/>
          <p:nvPr/>
        </p:nvSpPr>
        <p:spPr>
          <a:xfrm>
            <a:off x="5880051" y="3439533"/>
            <a:ext cx="5947606" cy="467820"/>
          </a:xfrm>
          <a:prstGeom prst="rect">
            <a:avLst/>
          </a:prstGeom>
          <a:noFill/>
        </p:spPr>
        <p:txBody>
          <a:bodyPr wrap="square" lIns="0" tIns="0" rIns="0" bIns="0" rtlCol="0">
            <a:spAutoFit/>
          </a:bodyPr>
          <a:lstStyle/>
          <a:p>
            <a:pPr>
              <a:lnSpc>
                <a:spcPct val="95000"/>
              </a:lnSpc>
            </a:pPr>
            <a:r>
              <a:rPr lang="en-US" sz="1600" b="1" dirty="0">
                <a:latin typeface="+mn-lt"/>
              </a:rPr>
              <a:t>Methods:  Learned in software engineering + CEP1 courses</a:t>
            </a:r>
            <a:endParaRPr lang="en-US" sz="1600" dirty="0">
              <a:latin typeface="+mn-lt"/>
            </a:endParaRPr>
          </a:p>
          <a:p>
            <a:pPr>
              <a:lnSpc>
                <a:spcPct val="95000"/>
              </a:lnSpc>
            </a:pPr>
            <a:r>
              <a:rPr lang="en-US" sz="1600" b="1" dirty="0">
                <a:latin typeface="+mn-lt"/>
              </a:rPr>
              <a:t>Practical</a:t>
            </a:r>
            <a:r>
              <a:rPr lang="en-US" sz="1600" dirty="0">
                <a:latin typeface="+mn-lt"/>
              </a:rPr>
              <a:t>: Make a full requirement specification</a:t>
            </a:r>
          </a:p>
        </p:txBody>
      </p:sp>
      <p:sp>
        <p:nvSpPr>
          <p:cNvPr id="27" name="Tekstfelt 26">
            <a:extLst>
              <a:ext uri="{FF2B5EF4-FFF2-40B4-BE49-F238E27FC236}">
                <a16:creationId xmlns:a16="http://schemas.microsoft.com/office/drawing/2014/main" id="{BBEAD371-AF6A-42E9-9DBA-D1B3308FD46A}"/>
              </a:ext>
            </a:extLst>
          </p:cNvPr>
          <p:cNvSpPr txBox="1"/>
          <p:nvPr/>
        </p:nvSpPr>
        <p:spPr>
          <a:xfrm>
            <a:off x="5880051" y="4122188"/>
            <a:ext cx="5947606" cy="467820"/>
          </a:xfrm>
          <a:prstGeom prst="rect">
            <a:avLst/>
          </a:prstGeom>
          <a:noFill/>
        </p:spPr>
        <p:txBody>
          <a:bodyPr wrap="square" lIns="0" tIns="0" rIns="0" bIns="0" rtlCol="0">
            <a:spAutoFit/>
          </a:bodyPr>
          <a:lstStyle/>
          <a:p>
            <a:pPr>
              <a:lnSpc>
                <a:spcPct val="95000"/>
              </a:lnSpc>
            </a:pPr>
            <a:r>
              <a:rPr lang="en-US" sz="1600" b="1" dirty="0">
                <a:latin typeface="+mn-lt"/>
              </a:rPr>
              <a:t>Methods:  Learned in software engineering + CEP1 courses</a:t>
            </a:r>
            <a:endParaRPr lang="en-US" sz="1600" dirty="0">
              <a:latin typeface="+mn-lt"/>
            </a:endParaRPr>
          </a:p>
          <a:p>
            <a:pPr>
              <a:lnSpc>
                <a:spcPct val="95000"/>
              </a:lnSpc>
            </a:pPr>
            <a:r>
              <a:rPr lang="en-US" sz="1600" b="1" dirty="0">
                <a:latin typeface="+mn-lt"/>
              </a:rPr>
              <a:t>Practical</a:t>
            </a:r>
            <a:r>
              <a:rPr lang="en-US" sz="1600" dirty="0">
                <a:latin typeface="+mn-lt"/>
              </a:rPr>
              <a:t>: Make a full design specification (incl. UML + code )</a:t>
            </a:r>
          </a:p>
        </p:txBody>
      </p:sp>
      <p:sp>
        <p:nvSpPr>
          <p:cNvPr id="28" name="Tekstfelt 27">
            <a:extLst>
              <a:ext uri="{FF2B5EF4-FFF2-40B4-BE49-F238E27FC236}">
                <a16:creationId xmlns:a16="http://schemas.microsoft.com/office/drawing/2014/main" id="{78E8598E-0249-42D4-A89E-5925B79A7582}"/>
              </a:ext>
            </a:extLst>
          </p:cNvPr>
          <p:cNvSpPr txBox="1"/>
          <p:nvPr/>
        </p:nvSpPr>
        <p:spPr>
          <a:xfrm>
            <a:off x="5880050" y="4715877"/>
            <a:ext cx="6177607" cy="467820"/>
          </a:xfrm>
          <a:prstGeom prst="rect">
            <a:avLst/>
          </a:prstGeom>
          <a:noFill/>
        </p:spPr>
        <p:txBody>
          <a:bodyPr wrap="square" lIns="0" tIns="0" rIns="0" bIns="0" rtlCol="0">
            <a:spAutoFit/>
          </a:bodyPr>
          <a:lstStyle/>
          <a:p>
            <a:pPr>
              <a:lnSpc>
                <a:spcPct val="95000"/>
              </a:lnSpc>
            </a:pPr>
            <a:r>
              <a:rPr lang="en-US" sz="1600" b="1" dirty="0">
                <a:latin typeface="+mn-lt"/>
              </a:rPr>
              <a:t>Methods:  Learned in software engineering + CEP1 courses</a:t>
            </a:r>
            <a:endParaRPr lang="en-US" sz="1600" dirty="0">
              <a:latin typeface="+mn-lt"/>
            </a:endParaRPr>
          </a:p>
          <a:p>
            <a:pPr>
              <a:lnSpc>
                <a:spcPct val="95000"/>
              </a:lnSpc>
            </a:pPr>
            <a:r>
              <a:rPr lang="en-US" sz="1600" b="1" dirty="0">
                <a:latin typeface="+mn-lt"/>
              </a:rPr>
              <a:t>Practical</a:t>
            </a:r>
            <a:r>
              <a:rPr lang="en-US" sz="1600" dirty="0">
                <a:latin typeface="+mn-lt"/>
              </a:rPr>
              <a:t>: Make a full test specification (unit, integration, acceptance)</a:t>
            </a:r>
          </a:p>
        </p:txBody>
      </p:sp>
      <p:sp>
        <p:nvSpPr>
          <p:cNvPr id="29" name="Tekstfelt 28">
            <a:extLst>
              <a:ext uri="{FF2B5EF4-FFF2-40B4-BE49-F238E27FC236}">
                <a16:creationId xmlns:a16="http://schemas.microsoft.com/office/drawing/2014/main" id="{AD1CDF6B-FEAB-4983-9731-743270F86B4E}"/>
              </a:ext>
            </a:extLst>
          </p:cNvPr>
          <p:cNvSpPr txBox="1"/>
          <p:nvPr/>
        </p:nvSpPr>
        <p:spPr>
          <a:xfrm>
            <a:off x="5880051" y="5272993"/>
            <a:ext cx="5947606" cy="467820"/>
          </a:xfrm>
          <a:prstGeom prst="rect">
            <a:avLst/>
          </a:prstGeom>
          <a:noFill/>
        </p:spPr>
        <p:txBody>
          <a:bodyPr wrap="square" lIns="0" tIns="0" rIns="0" bIns="0" rtlCol="0">
            <a:spAutoFit/>
          </a:bodyPr>
          <a:lstStyle/>
          <a:p>
            <a:pPr>
              <a:lnSpc>
                <a:spcPct val="95000"/>
              </a:lnSpc>
            </a:pPr>
            <a:r>
              <a:rPr lang="en-US" sz="1600" b="1" dirty="0">
                <a:latin typeface="+mn-lt"/>
              </a:rPr>
              <a:t>Methods:  Learned in programming + distributed systems</a:t>
            </a:r>
            <a:endParaRPr lang="en-US" sz="1600" dirty="0">
              <a:latin typeface="+mn-lt"/>
            </a:endParaRPr>
          </a:p>
          <a:p>
            <a:pPr>
              <a:lnSpc>
                <a:spcPct val="95000"/>
              </a:lnSpc>
            </a:pPr>
            <a:r>
              <a:rPr lang="en-US" sz="1600" b="1" dirty="0">
                <a:latin typeface="+mn-lt"/>
              </a:rPr>
              <a:t>Practical</a:t>
            </a:r>
            <a:r>
              <a:rPr lang="en-US" sz="1600" dirty="0">
                <a:latin typeface="+mn-lt"/>
              </a:rPr>
              <a:t>: Implement the system based on specifications</a:t>
            </a:r>
          </a:p>
        </p:txBody>
      </p:sp>
      <p:sp>
        <p:nvSpPr>
          <p:cNvPr id="30" name="Tekstfelt 29">
            <a:extLst>
              <a:ext uri="{FF2B5EF4-FFF2-40B4-BE49-F238E27FC236}">
                <a16:creationId xmlns:a16="http://schemas.microsoft.com/office/drawing/2014/main" id="{8C01B823-4FA0-476D-B9E0-9D5BFD11DB5A}"/>
              </a:ext>
            </a:extLst>
          </p:cNvPr>
          <p:cNvSpPr txBox="1"/>
          <p:nvPr/>
        </p:nvSpPr>
        <p:spPr>
          <a:xfrm>
            <a:off x="5880051" y="5788941"/>
            <a:ext cx="5947606" cy="467820"/>
          </a:xfrm>
          <a:prstGeom prst="rect">
            <a:avLst/>
          </a:prstGeom>
          <a:noFill/>
        </p:spPr>
        <p:txBody>
          <a:bodyPr wrap="square" lIns="0" tIns="0" rIns="0" bIns="0" rtlCol="0">
            <a:spAutoFit/>
          </a:bodyPr>
          <a:lstStyle/>
          <a:p>
            <a:pPr>
              <a:lnSpc>
                <a:spcPct val="95000"/>
              </a:lnSpc>
            </a:pPr>
            <a:r>
              <a:rPr lang="en-US" sz="1600" b="1" dirty="0">
                <a:latin typeface="+mn-lt"/>
              </a:rPr>
              <a:t>Methods: Learned in software engineering + CEP1 courses</a:t>
            </a:r>
            <a:endParaRPr lang="en-US" sz="1600" dirty="0">
              <a:latin typeface="+mn-lt"/>
            </a:endParaRPr>
          </a:p>
          <a:p>
            <a:pPr>
              <a:lnSpc>
                <a:spcPct val="95000"/>
              </a:lnSpc>
            </a:pPr>
            <a:r>
              <a:rPr lang="en-US" sz="1600" b="1" dirty="0">
                <a:latin typeface="+mn-lt"/>
              </a:rPr>
              <a:t>Practical</a:t>
            </a:r>
            <a:r>
              <a:rPr lang="en-US" sz="1600" dirty="0">
                <a:latin typeface="+mn-lt"/>
              </a:rPr>
              <a:t>: Test the system based on your own test specifications</a:t>
            </a:r>
          </a:p>
        </p:txBody>
      </p:sp>
      <p:sp>
        <p:nvSpPr>
          <p:cNvPr id="31" name="Tekstfelt 30">
            <a:extLst>
              <a:ext uri="{FF2B5EF4-FFF2-40B4-BE49-F238E27FC236}">
                <a16:creationId xmlns:a16="http://schemas.microsoft.com/office/drawing/2014/main" id="{A3F61430-AEC6-40F1-AB03-08138BCF537D}"/>
              </a:ext>
            </a:extLst>
          </p:cNvPr>
          <p:cNvSpPr txBox="1"/>
          <p:nvPr/>
        </p:nvSpPr>
        <p:spPr>
          <a:xfrm>
            <a:off x="5880051" y="6302520"/>
            <a:ext cx="5947606" cy="467820"/>
          </a:xfrm>
          <a:prstGeom prst="rect">
            <a:avLst/>
          </a:prstGeom>
          <a:noFill/>
        </p:spPr>
        <p:txBody>
          <a:bodyPr wrap="square" lIns="0" tIns="0" rIns="0" bIns="0" rtlCol="0">
            <a:spAutoFit/>
          </a:bodyPr>
          <a:lstStyle/>
          <a:p>
            <a:pPr>
              <a:lnSpc>
                <a:spcPct val="95000"/>
              </a:lnSpc>
            </a:pPr>
            <a:r>
              <a:rPr lang="en-US" sz="1600" b="1" dirty="0">
                <a:latin typeface="+mn-lt"/>
              </a:rPr>
              <a:t>Methods: Get inspired by example documents</a:t>
            </a:r>
            <a:endParaRPr lang="en-US" sz="1600" dirty="0">
              <a:latin typeface="+mn-lt"/>
            </a:endParaRPr>
          </a:p>
          <a:p>
            <a:pPr>
              <a:lnSpc>
                <a:spcPct val="95000"/>
              </a:lnSpc>
            </a:pPr>
            <a:r>
              <a:rPr lang="en-US" sz="1600" b="1" dirty="0">
                <a:latin typeface="+mn-lt"/>
              </a:rPr>
              <a:t>Practical</a:t>
            </a:r>
            <a:r>
              <a:rPr lang="en-US" sz="1600" dirty="0">
                <a:latin typeface="+mn-lt"/>
              </a:rPr>
              <a:t>: Write the 20 page report + appendixes</a:t>
            </a:r>
          </a:p>
        </p:txBody>
      </p:sp>
    </p:spTree>
    <p:extLst>
      <p:ext uri="{BB962C8B-B14F-4D97-AF65-F5344CB8AC3E}">
        <p14:creationId xmlns:p14="http://schemas.microsoft.com/office/powerpoint/2010/main" val="270846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4" grpId="0"/>
      <p:bldP spid="25" grpId="0"/>
      <p:bldP spid="26" grpId="0"/>
      <p:bldP spid="27" grpId="0"/>
      <p:bldP spid="28" grpId="0"/>
      <p:bldP spid="29"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øren Kierkegaard - Wikipedia, den frie encyklopædi">
            <a:extLst>
              <a:ext uri="{FF2B5EF4-FFF2-40B4-BE49-F238E27FC236}">
                <a16:creationId xmlns:a16="http://schemas.microsoft.com/office/drawing/2014/main" id="{5382CFD7-1CD2-4E40-B796-7D6419723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56" y="0"/>
            <a:ext cx="48593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10A9936-C2C6-4EA6-B5F1-D23696431711}"/>
              </a:ext>
            </a:extLst>
          </p:cNvPr>
          <p:cNvSpPr>
            <a:spLocks noGrp="1"/>
          </p:cNvSpPr>
          <p:nvPr>
            <p:ph type="title"/>
          </p:nvPr>
        </p:nvSpPr>
        <p:spPr/>
        <p:txBody>
          <a:bodyPr/>
          <a:lstStyle/>
          <a:p>
            <a:r>
              <a:rPr lang="en-US" dirty="0"/>
              <a:t>TRIAL AND ERROR</a:t>
            </a:r>
          </a:p>
        </p:txBody>
      </p:sp>
      <p:sp>
        <p:nvSpPr>
          <p:cNvPr id="3" name="Pladsholder til indhold 2">
            <a:extLst>
              <a:ext uri="{FF2B5EF4-FFF2-40B4-BE49-F238E27FC236}">
                <a16:creationId xmlns:a16="http://schemas.microsoft.com/office/drawing/2014/main" id="{83202FC6-EF86-440A-87D4-2FA5754761FC}"/>
              </a:ext>
            </a:extLst>
          </p:cNvPr>
          <p:cNvSpPr>
            <a:spLocks noGrp="1"/>
          </p:cNvSpPr>
          <p:nvPr>
            <p:ph idx="1"/>
          </p:nvPr>
        </p:nvSpPr>
        <p:spPr/>
        <p:txBody>
          <a:bodyPr/>
          <a:lstStyle/>
          <a:p>
            <a:r>
              <a:rPr lang="en-US" sz="1800" b="1" i="1" dirty="0">
                <a:solidFill>
                  <a:srgbClr val="292929"/>
                </a:solidFill>
                <a:effectLst/>
                <a:latin typeface="Arial" panose="020B0604020202020204" pitchFamily="34" charset="0"/>
                <a:cs typeface="Arial" panose="020B0604020202020204" pitchFamily="34" charset="0"/>
              </a:rPr>
              <a:t>“Life can only be understood backwards, but it must be lived forwards” ~ </a:t>
            </a:r>
            <a:r>
              <a:rPr lang="en-US" sz="1800" b="1" i="1" dirty="0" err="1">
                <a:solidFill>
                  <a:srgbClr val="292929"/>
                </a:solidFill>
                <a:effectLst/>
                <a:latin typeface="Arial" panose="020B0604020202020204" pitchFamily="34" charset="0"/>
                <a:cs typeface="Arial" panose="020B0604020202020204" pitchFamily="34" charset="0"/>
              </a:rPr>
              <a:t>Søren</a:t>
            </a:r>
            <a:r>
              <a:rPr lang="en-US" sz="1800" b="1" i="1" dirty="0">
                <a:solidFill>
                  <a:srgbClr val="292929"/>
                </a:solidFill>
                <a:effectLst/>
                <a:latin typeface="Arial" panose="020B0604020202020204" pitchFamily="34" charset="0"/>
                <a:cs typeface="Arial" panose="020B0604020202020204" pitchFamily="34" charset="0"/>
              </a:rPr>
              <a:t> Kierkegaard</a:t>
            </a:r>
          </a:p>
          <a:p>
            <a:endParaRPr lang="en-US" sz="1800" b="1" i="1" dirty="0">
              <a:solidFill>
                <a:srgbClr val="292929"/>
              </a:solidFill>
              <a:latin typeface="Arial" panose="020B0604020202020204" pitchFamily="34" charset="0"/>
              <a:cs typeface="Arial" panose="020B0604020202020204" pitchFamily="34" charset="0"/>
            </a:endParaRPr>
          </a:p>
          <a:p>
            <a:r>
              <a:rPr lang="da-DK" sz="1800" b="1" i="1" dirty="0">
                <a:solidFill>
                  <a:srgbClr val="202124"/>
                </a:solidFill>
                <a:effectLst/>
                <a:latin typeface="Arial" panose="020B0604020202020204" pitchFamily="34" charset="0"/>
                <a:cs typeface="Arial" panose="020B0604020202020204" pitchFamily="34" charset="0"/>
              </a:rPr>
              <a:t>"Livet må forstås baglæns, men må leves forlæns.” </a:t>
            </a:r>
            <a:r>
              <a:rPr lang="en-US" sz="1800" b="1" i="1" dirty="0">
                <a:solidFill>
                  <a:srgbClr val="292929"/>
                </a:solidFill>
                <a:effectLst/>
                <a:latin typeface="Arial" panose="020B0604020202020204" pitchFamily="34" charset="0"/>
                <a:cs typeface="Arial" panose="020B0604020202020204" pitchFamily="34" charset="0"/>
              </a:rPr>
              <a:t>~ </a:t>
            </a:r>
            <a:r>
              <a:rPr lang="en-US" sz="1800" b="1" i="1" dirty="0" err="1">
                <a:solidFill>
                  <a:srgbClr val="292929"/>
                </a:solidFill>
                <a:effectLst/>
                <a:latin typeface="Arial" panose="020B0604020202020204" pitchFamily="34" charset="0"/>
                <a:cs typeface="Arial" panose="020B0604020202020204" pitchFamily="34" charset="0"/>
              </a:rPr>
              <a:t>Søren</a:t>
            </a:r>
            <a:r>
              <a:rPr lang="en-US" sz="1800" b="1" i="1" dirty="0">
                <a:solidFill>
                  <a:srgbClr val="292929"/>
                </a:solidFill>
                <a:effectLst/>
                <a:latin typeface="Arial" panose="020B0604020202020204" pitchFamily="34" charset="0"/>
                <a:cs typeface="Arial" panose="020B0604020202020204" pitchFamily="34" charset="0"/>
              </a:rPr>
              <a:t> Kierkegaard</a:t>
            </a:r>
            <a:endParaRPr lang="da-DK" sz="1800" b="1" i="1" dirty="0">
              <a:solidFill>
                <a:srgbClr val="202124"/>
              </a:solidFill>
              <a:effectLst/>
              <a:latin typeface="Arial" panose="020B0604020202020204" pitchFamily="34" charset="0"/>
              <a:cs typeface="Arial" panose="020B0604020202020204" pitchFamily="34" charset="0"/>
            </a:endParaRPr>
          </a:p>
          <a:p>
            <a:endParaRPr lang="en-US" dirty="0"/>
          </a:p>
          <a:p>
            <a:r>
              <a:rPr lang="en-US" dirty="0"/>
              <a:t>Remember – learning to work in project teams cannot be taught – it must be experienced.</a:t>
            </a:r>
          </a:p>
          <a:p>
            <a:endParaRPr lang="en-US" dirty="0"/>
          </a:p>
          <a:p>
            <a:r>
              <a:rPr lang="en-US" dirty="0"/>
              <a:t>Trial and error through many, many projects, is the main way to learn the art of engineering.</a:t>
            </a:r>
          </a:p>
          <a:p>
            <a:endParaRPr lang="en-US" dirty="0"/>
          </a:p>
          <a:p>
            <a:r>
              <a:rPr lang="en-US" dirty="0"/>
              <a:t>Problem-based learning is the best didactic approach for gaining useful competencies</a:t>
            </a:r>
          </a:p>
          <a:p>
            <a:endParaRPr lang="en-US" dirty="0"/>
          </a:p>
          <a:p>
            <a:r>
              <a:rPr lang="en-US" dirty="0"/>
              <a:t>Software engineering best practices, methods, and techniques can guide us</a:t>
            </a:r>
          </a:p>
          <a:p>
            <a:endParaRPr lang="en-US" dirty="0"/>
          </a:p>
        </p:txBody>
      </p:sp>
      <p:sp>
        <p:nvSpPr>
          <p:cNvPr id="4" name="Pladsholder til dato 3">
            <a:extLst>
              <a:ext uri="{FF2B5EF4-FFF2-40B4-BE49-F238E27FC236}">
                <a16:creationId xmlns:a16="http://schemas.microsoft.com/office/drawing/2014/main" id="{7060E4E9-FA18-4B13-927A-AD1C1791CBF4}"/>
              </a:ext>
            </a:extLst>
          </p:cNvPr>
          <p:cNvSpPr>
            <a:spLocks noGrp="1"/>
          </p:cNvSpPr>
          <p:nvPr>
            <p:ph type="dt" sz="half" idx="10"/>
          </p:nvPr>
        </p:nvSpPr>
        <p:spPr/>
        <p:txBody>
          <a:bodyPr/>
          <a:lstStyle/>
          <a:p>
            <a:fld id="{DB533406-E1E9-40A5-822C-105B208A02ED}" type="datetime1">
              <a:rPr lang="en-GB" smtClean="0"/>
              <a:t>28/01/2021</a:t>
            </a:fld>
            <a:r>
              <a:rPr lang="en-GB"/>
              <a:t>30/10/2020</a:t>
            </a:r>
            <a:endParaRPr lang="en-GB" dirty="0"/>
          </a:p>
        </p:txBody>
      </p:sp>
    </p:spTree>
    <p:extLst>
      <p:ext uri="{BB962C8B-B14F-4D97-AF65-F5344CB8AC3E}">
        <p14:creationId xmlns:p14="http://schemas.microsoft.com/office/powerpoint/2010/main" val="230814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73855-2340-4E7A-A3BE-2F0C0113FB8A}"/>
              </a:ext>
            </a:extLst>
          </p:cNvPr>
          <p:cNvSpPr>
            <a:spLocks noGrp="1"/>
          </p:cNvSpPr>
          <p:nvPr>
            <p:ph type="title"/>
          </p:nvPr>
        </p:nvSpPr>
        <p:spPr/>
        <p:txBody>
          <a:bodyPr/>
          <a:lstStyle/>
          <a:p>
            <a:r>
              <a:rPr lang="en-US" dirty="0"/>
              <a:t>Literature</a:t>
            </a:r>
          </a:p>
        </p:txBody>
      </p:sp>
      <p:sp>
        <p:nvSpPr>
          <p:cNvPr id="3" name="Pladsholder til indhold 2">
            <a:extLst>
              <a:ext uri="{FF2B5EF4-FFF2-40B4-BE49-F238E27FC236}">
                <a16:creationId xmlns:a16="http://schemas.microsoft.com/office/drawing/2014/main" id="{772E09CC-72F7-4051-8B0E-F4AD35EB54EB}"/>
              </a:ext>
            </a:extLst>
          </p:cNvPr>
          <p:cNvSpPr>
            <a:spLocks noGrp="1"/>
          </p:cNvSpPr>
          <p:nvPr>
            <p:ph idx="1"/>
          </p:nvPr>
        </p:nvSpPr>
        <p:spPr>
          <a:xfrm>
            <a:off x="985838" y="1373021"/>
            <a:ext cx="6692750" cy="4521366"/>
          </a:xfrm>
        </p:spPr>
        <p:txBody>
          <a:bodyPr/>
          <a:lstStyle/>
          <a:p>
            <a:pPr marL="342900" indent="-342900">
              <a:buFont typeface="Wingdings" panose="05000000000000000000" pitchFamily="2" charset="2"/>
              <a:buChar char="§"/>
            </a:pPr>
            <a:r>
              <a:rPr lang="en-US" dirty="0"/>
              <a:t>You have already received all relevant theoretical knowledge in other courses – especially in Software engineering and Computer engineering project 1.</a:t>
            </a:r>
          </a:p>
          <a:p>
            <a:pPr marL="342900" indent="-342900">
              <a:buFont typeface="Wingdings" panose="05000000000000000000" pitchFamily="2" charset="2"/>
              <a:buChar char="§"/>
            </a:pPr>
            <a:r>
              <a:rPr lang="en-US" dirty="0"/>
              <a:t>However, it has been decided that we will use the book “Software Engineering” by Ian Sommerville.</a:t>
            </a:r>
          </a:p>
          <a:p>
            <a:pPr marL="342900" indent="-342900">
              <a:buFont typeface="Wingdings" panose="05000000000000000000" pitchFamily="2" charset="2"/>
              <a:buChar char="§"/>
            </a:pPr>
            <a:r>
              <a:rPr lang="en-US" dirty="0"/>
              <a:t>Both 9</a:t>
            </a:r>
            <a:r>
              <a:rPr lang="en-US" baseline="30000" dirty="0"/>
              <a:t>th</a:t>
            </a:r>
            <a:r>
              <a:rPr lang="en-US" dirty="0"/>
              <a:t> and 10</a:t>
            </a:r>
            <a:r>
              <a:rPr lang="en-US" baseline="30000" dirty="0"/>
              <a:t>th</a:t>
            </a:r>
            <a:r>
              <a:rPr lang="en-US" dirty="0"/>
              <a:t> edition are relevant. </a:t>
            </a:r>
          </a:p>
          <a:p>
            <a:pPr marL="342900" indent="-342900">
              <a:buFont typeface="Wingdings" panose="05000000000000000000" pitchFamily="2" charset="2"/>
              <a:buChar char="§"/>
            </a:pPr>
            <a:r>
              <a:rPr lang="en-US" dirty="0"/>
              <a:t>At least 9</a:t>
            </a:r>
            <a:r>
              <a:rPr lang="en-US" baseline="30000" dirty="0"/>
              <a:t>th</a:t>
            </a:r>
            <a:r>
              <a:rPr lang="en-US" dirty="0"/>
              <a:t> edition is available on the internet as PDF.</a:t>
            </a:r>
          </a:p>
          <a:p>
            <a:pPr marL="342900" indent="-342900">
              <a:buFont typeface="Wingdings" panose="05000000000000000000" pitchFamily="2" charset="2"/>
              <a:buChar char="§"/>
            </a:pPr>
            <a:r>
              <a:rPr lang="en-US" dirty="0"/>
              <a:t>The instructors will not provide lessons on the content, but I will provide chapters to read for your understanding and reference (including for reference in your report) .</a:t>
            </a:r>
          </a:p>
          <a:p>
            <a:pPr marL="342900" indent="-342900">
              <a:buFont typeface="Wingdings" panose="05000000000000000000" pitchFamily="2" charset="2"/>
              <a:buChar char="§"/>
            </a:pPr>
            <a:r>
              <a:rPr lang="en-US" dirty="0"/>
              <a:t>We will focus on Unified Process (UP), Use Cases, and Unified Modeling Language (UML).</a:t>
            </a:r>
          </a:p>
          <a:p>
            <a:pPr marL="342900" indent="-342900">
              <a:buFont typeface="Wingdings" panose="05000000000000000000" pitchFamily="2" charset="2"/>
              <a:buChar char="§"/>
            </a:pPr>
            <a:r>
              <a:rPr lang="en-US" dirty="0"/>
              <a:t>You may adopt SCRUM or other Agile Methods.</a:t>
            </a:r>
          </a:p>
          <a:p>
            <a:pPr marL="342900" indent="-342900">
              <a:buFont typeface="Wingdings" panose="05000000000000000000" pitchFamily="2" charset="2"/>
              <a:buChar char="§"/>
            </a:pPr>
            <a:endParaRPr lang="en-US" dirty="0"/>
          </a:p>
        </p:txBody>
      </p:sp>
      <p:sp>
        <p:nvSpPr>
          <p:cNvPr id="4" name="Pladsholder til dato 3">
            <a:extLst>
              <a:ext uri="{FF2B5EF4-FFF2-40B4-BE49-F238E27FC236}">
                <a16:creationId xmlns:a16="http://schemas.microsoft.com/office/drawing/2014/main" id="{8842D1BC-B014-4DEC-A9A3-D5684FE697C0}"/>
              </a:ext>
            </a:extLst>
          </p:cNvPr>
          <p:cNvSpPr>
            <a:spLocks noGrp="1"/>
          </p:cNvSpPr>
          <p:nvPr>
            <p:ph type="dt" sz="half" idx="10"/>
          </p:nvPr>
        </p:nvSpPr>
        <p:spPr/>
        <p:txBody>
          <a:bodyPr/>
          <a:lstStyle/>
          <a:p>
            <a:fld id="{3782FE26-76D3-4DAC-AC4A-8624E1F788C4}" type="datetime1">
              <a:rPr lang="en-GB" smtClean="0"/>
              <a:t>28/01/2021</a:t>
            </a:fld>
            <a:r>
              <a:rPr lang="en-GB"/>
              <a:t>30/10/2020</a:t>
            </a:r>
            <a:endParaRPr lang="en-GB" dirty="0"/>
          </a:p>
        </p:txBody>
      </p:sp>
      <p:pic>
        <p:nvPicPr>
          <p:cNvPr id="1028" name="Picture 4">
            <a:extLst>
              <a:ext uri="{FF2B5EF4-FFF2-40B4-BE49-F238E27FC236}">
                <a16:creationId xmlns:a16="http://schemas.microsoft.com/office/drawing/2014/main" id="{0B17FB86-7067-4AF1-B092-C7AADF97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033" y="914607"/>
            <a:ext cx="4331792" cy="571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50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FE470-981A-4D60-B076-5E4D4DF29B39}"/>
              </a:ext>
            </a:extLst>
          </p:cNvPr>
          <p:cNvSpPr>
            <a:spLocks noGrp="1"/>
          </p:cNvSpPr>
          <p:nvPr>
            <p:ph type="title"/>
          </p:nvPr>
        </p:nvSpPr>
        <p:spPr/>
        <p:txBody>
          <a:bodyPr/>
          <a:lstStyle/>
          <a:p>
            <a:r>
              <a:rPr lang="en-US" dirty="0"/>
              <a:t>Intelligent environments</a:t>
            </a:r>
            <a:br>
              <a:rPr lang="en-US" dirty="0"/>
            </a:br>
            <a:endParaRPr lang="en-US" dirty="0"/>
          </a:p>
        </p:txBody>
      </p:sp>
      <p:sp>
        <p:nvSpPr>
          <p:cNvPr id="4" name="Pladsholder til dato 3">
            <a:extLst>
              <a:ext uri="{FF2B5EF4-FFF2-40B4-BE49-F238E27FC236}">
                <a16:creationId xmlns:a16="http://schemas.microsoft.com/office/drawing/2014/main" id="{BD19A6B9-CE36-42D9-AB14-ABB9CEFAD7B4}"/>
              </a:ext>
            </a:extLst>
          </p:cNvPr>
          <p:cNvSpPr>
            <a:spLocks noGrp="1"/>
          </p:cNvSpPr>
          <p:nvPr>
            <p:ph type="dt" sz="half" idx="10"/>
          </p:nvPr>
        </p:nvSpPr>
        <p:spPr/>
        <p:txBody>
          <a:bodyPr/>
          <a:lstStyle/>
          <a:p>
            <a:fld id="{3C9BD7FB-1CD5-4CDD-8A96-23C9B2D3E166}" type="datetime1">
              <a:rPr lang="en-GB" smtClean="0"/>
              <a:t>28/01/2021</a:t>
            </a:fld>
            <a:r>
              <a:rPr lang="en-GB"/>
              <a:t>30/10/2020</a:t>
            </a:r>
            <a:endParaRPr lang="en-GB" dirty="0"/>
          </a:p>
        </p:txBody>
      </p:sp>
      <p:sp>
        <p:nvSpPr>
          <p:cNvPr id="5" name="Content Placeholder 2">
            <a:extLst>
              <a:ext uri="{FF2B5EF4-FFF2-40B4-BE49-F238E27FC236}">
                <a16:creationId xmlns:a16="http://schemas.microsoft.com/office/drawing/2014/main" id="{84EDE06B-0387-4A1B-8DE0-FE95EBC91578}"/>
              </a:ext>
            </a:extLst>
          </p:cNvPr>
          <p:cNvSpPr txBox="1">
            <a:spLocks noChangeArrowheads="1"/>
          </p:cNvSpPr>
          <p:nvPr/>
        </p:nvSpPr>
        <p:spPr bwMode="auto">
          <a:xfrm>
            <a:off x="964760" y="1361352"/>
            <a:ext cx="5503862" cy="4005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r>
              <a:rPr lang="en-US" altLang="en-US" kern="0" dirty="0"/>
              <a:t>Smart Cities</a:t>
            </a:r>
          </a:p>
          <a:p>
            <a:r>
              <a:rPr lang="en-US" altLang="en-US" kern="0" dirty="0"/>
              <a:t>Smart Homes</a:t>
            </a:r>
          </a:p>
          <a:p>
            <a:r>
              <a:rPr lang="en-US" altLang="en-US" kern="0" dirty="0"/>
              <a:t>Smart Spaces </a:t>
            </a:r>
          </a:p>
          <a:p>
            <a:pPr lvl="1"/>
            <a:r>
              <a:rPr lang="en-US" altLang="en-US" kern="0" dirty="0"/>
              <a:t>Factories</a:t>
            </a:r>
          </a:p>
          <a:p>
            <a:pPr lvl="1"/>
            <a:r>
              <a:rPr lang="en-US" altLang="en-US" kern="0" dirty="0"/>
              <a:t>Pig pens</a:t>
            </a:r>
          </a:p>
          <a:p>
            <a:pPr lvl="1"/>
            <a:r>
              <a:rPr lang="en-US" altLang="en-US" kern="0" dirty="0"/>
              <a:t>Offices</a:t>
            </a:r>
          </a:p>
          <a:p>
            <a:pPr lvl="1"/>
            <a:r>
              <a:rPr lang="en-US" altLang="en-US" kern="0" dirty="0"/>
              <a:t>Desks</a:t>
            </a:r>
          </a:p>
          <a:p>
            <a:pPr lvl="1"/>
            <a:r>
              <a:rPr lang="en-US" altLang="en-US" kern="0" dirty="0"/>
              <a:t>White boards</a:t>
            </a:r>
          </a:p>
          <a:p>
            <a:pPr lvl="1"/>
            <a:r>
              <a:rPr lang="en-US" altLang="en-US" kern="0" dirty="0"/>
              <a:t>Operating theaters</a:t>
            </a:r>
          </a:p>
          <a:p>
            <a:pPr lvl="1"/>
            <a:r>
              <a:rPr lang="en-US" altLang="en-US" kern="0" dirty="0"/>
              <a:t>Patient beds</a:t>
            </a:r>
          </a:p>
          <a:p>
            <a:pPr lvl="1"/>
            <a:r>
              <a:rPr lang="en-US" altLang="en-US" kern="0" dirty="0"/>
              <a:t>Healthcare self-measurement stations</a:t>
            </a:r>
          </a:p>
          <a:p>
            <a:pPr lvl="3"/>
            <a:endParaRPr lang="en-US" altLang="en-US" kern="0" dirty="0"/>
          </a:p>
          <a:p>
            <a:endParaRPr lang="en-US" altLang="en-US" kern="0" dirty="0"/>
          </a:p>
          <a:p>
            <a:pPr lvl="3"/>
            <a:endParaRPr lang="en-US" altLang="en-US" kern="0" dirty="0"/>
          </a:p>
        </p:txBody>
      </p:sp>
      <p:pic>
        <p:nvPicPr>
          <p:cNvPr id="6" name="Picture 1">
            <a:extLst>
              <a:ext uri="{FF2B5EF4-FFF2-40B4-BE49-F238E27FC236}">
                <a16:creationId xmlns:a16="http://schemas.microsoft.com/office/drawing/2014/main" id="{5A08BF12-00EA-43A2-897B-10DDC52B9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038" y="1057481"/>
            <a:ext cx="3698875"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143F56E0-E233-4DBC-9F18-10651050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622" y="5095582"/>
            <a:ext cx="5615807" cy="178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084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9960B-C46F-40AC-AD68-20F2F29F4E15}"/>
              </a:ext>
            </a:extLst>
          </p:cNvPr>
          <p:cNvSpPr>
            <a:spLocks noGrp="1"/>
          </p:cNvSpPr>
          <p:nvPr>
            <p:ph type="title"/>
          </p:nvPr>
        </p:nvSpPr>
        <p:spPr/>
        <p:txBody>
          <a:bodyPr/>
          <a:lstStyle/>
          <a:p>
            <a:r>
              <a:rPr lang="en-US" dirty="0"/>
              <a:t>Projects</a:t>
            </a:r>
          </a:p>
        </p:txBody>
      </p:sp>
      <p:sp>
        <p:nvSpPr>
          <p:cNvPr id="3" name="Pladsholder til indhold 2">
            <a:extLst>
              <a:ext uri="{FF2B5EF4-FFF2-40B4-BE49-F238E27FC236}">
                <a16:creationId xmlns:a16="http://schemas.microsoft.com/office/drawing/2014/main" id="{5931A023-1E44-4B0D-A631-9C4AC4FB9200}"/>
              </a:ext>
            </a:extLst>
          </p:cNvPr>
          <p:cNvSpPr>
            <a:spLocks noGrp="1"/>
          </p:cNvSpPr>
          <p:nvPr>
            <p:ph idx="1"/>
          </p:nvPr>
        </p:nvSpPr>
        <p:spPr/>
        <p:txBody>
          <a:bodyPr/>
          <a:lstStyle/>
          <a:p>
            <a:r>
              <a:rPr lang="en-US" dirty="0"/>
              <a:t>There will be two projects – both within the intelligent environment research field</a:t>
            </a:r>
          </a:p>
          <a:p>
            <a:r>
              <a:rPr lang="en-US" dirty="0"/>
              <a:t>1) Automated Light Guide – avoiding and registering night-time falls for the frail elderly</a:t>
            </a:r>
          </a:p>
          <a:p>
            <a:r>
              <a:rPr lang="en-US" dirty="0"/>
              <a:t>2) Kitchen Guard – creating a safer kitchen environment for the cognitively challenged</a:t>
            </a:r>
          </a:p>
          <a:p>
            <a:endParaRPr lang="en-US" dirty="0"/>
          </a:p>
          <a:p>
            <a:r>
              <a:rPr lang="en-US" dirty="0"/>
              <a:t>Half of the groups will be assigned to project 1 – the rest to project 2</a:t>
            </a:r>
          </a:p>
          <a:p>
            <a:endParaRPr lang="en-US" dirty="0"/>
          </a:p>
          <a:p>
            <a:r>
              <a:rPr lang="en-US" dirty="0"/>
              <a:t>For each group of “Automated Light Guide” there will be a peer review group of “Kitchen Guard” – acting as the “customer” – here as a “qualified customer”  - meaning  another engineering company having ordered the product from you. The group that provides peer review will receive peer review from another group.</a:t>
            </a:r>
          </a:p>
          <a:p>
            <a:endParaRPr lang="en-US" dirty="0"/>
          </a:p>
          <a:p>
            <a:r>
              <a:rPr lang="en-US" dirty="0"/>
              <a:t>For each week – a peer review statement and peer grade will be provided to the instructors by each peer review team. The grades are not part of the final grading.</a:t>
            </a:r>
          </a:p>
        </p:txBody>
      </p:sp>
      <p:sp>
        <p:nvSpPr>
          <p:cNvPr id="4" name="Pladsholder til dato 3">
            <a:extLst>
              <a:ext uri="{FF2B5EF4-FFF2-40B4-BE49-F238E27FC236}">
                <a16:creationId xmlns:a16="http://schemas.microsoft.com/office/drawing/2014/main" id="{F4139846-996A-4E71-AECB-19899545384A}"/>
              </a:ext>
            </a:extLst>
          </p:cNvPr>
          <p:cNvSpPr>
            <a:spLocks noGrp="1"/>
          </p:cNvSpPr>
          <p:nvPr>
            <p:ph type="dt" sz="half" idx="10"/>
          </p:nvPr>
        </p:nvSpPr>
        <p:spPr/>
        <p:txBody>
          <a:bodyPr/>
          <a:lstStyle/>
          <a:p>
            <a:fld id="{CE76A128-2E81-4066-BCE6-A6F3E1C0CB4C}" type="datetime1">
              <a:rPr lang="en-GB" smtClean="0"/>
              <a:t>28/01/2021</a:t>
            </a:fld>
            <a:r>
              <a:rPr lang="en-GB"/>
              <a:t>30/10/2020</a:t>
            </a:r>
            <a:endParaRPr lang="en-GB" dirty="0"/>
          </a:p>
        </p:txBody>
      </p:sp>
    </p:spTree>
    <p:extLst>
      <p:ext uri="{BB962C8B-B14F-4D97-AF65-F5344CB8AC3E}">
        <p14:creationId xmlns:p14="http://schemas.microsoft.com/office/powerpoint/2010/main" val="9871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443B6-09A3-4D71-9B3A-FD5ECC9F590B}"/>
              </a:ext>
            </a:extLst>
          </p:cNvPr>
          <p:cNvSpPr>
            <a:spLocks noGrp="1"/>
          </p:cNvSpPr>
          <p:nvPr>
            <p:ph type="title"/>
          </p:nvPr>
        </p:nvSpPr>
        <p:spPr/>
        <p:txBody>
          <a:bodyPr/>
          <a:lstStyle/>
          <a:p>
            <a:r>
              <a:rPr lang="en-US" dirty="0"/>
              <a:t>Project 1: Automated Light Guide </a:t>
            </a:r>
          </a:p>
        </p:txBody>
      </p:sp>
      <p:sp>
        <p:nvSpPr>
          <p:cNvPr id="3" name="Pladsholder til indhold 2">
            <a:extLst>
              <a:ext uri="{FF2B5EF4-FFF2-40B4-BE49-F238E27FC236}">
                <a16:creationId xmlns:a16="http://schemas.microsoft.com/office/drawing/2014/main" id="{EDCC086F-AA91-47A3-9C80-8AAFE53E15D2}"/>
              </a:ext>
            </a:extLst>
          </p:cNvPr>
          <p:cNvSpPr>
            <a:spLocks noGrp="1"/>
          </p:cNvSpPr>
          <p:nvPr>
            <p:ph idx="1"/>
          </p:nvPr>
        </p:nvSpPr>
        <p:spPr>
          <a:xfrm>
            <a:off x="985837" y="1373021"/>
            <a:ext cx="10886075" cy="4521366"/>
          </a:xfrm>
        </p:spPr>
        <p:txBody>
          <a:bodyPr/>
          <a:lstStyle/>
          <a:p>
            <a:r>
              <a:rPr lang="en-US" sz="1400" b="1" dirty="0"/>
              <a:t>Problem description:</a:t>
            </a:r>
          </a:p>
          <a:p>
            <a:pPr marL="342900" indent="-342900">
              <a:buFont typeface="+mj-lt"/>
              <a:buAutoNum type="arabicPeriod"/>
            </a:pPr>
            <a:r>
              <a:rPr lang="en-US" sz="1400" dirty="0"/>
              <a:t>Design, implement, and test a distributed system that can detect a user leaving his/her bed at night and which can turn on a guiding “ground-level” light which will automatically guide the user interactively towards the bathroom to avoid falling at night time. </a:t>
            </a:r>
          </a:p>
          <a:p>
            <a:pPr marL="342900" indent="-342900">
              <a:buFont typeface="+mj-lt"/>
              <a:buAutoNum type="arabicPeriod"/>
            </a:pPr>
            <a:r>
              <a:rPr lang="en-US" sz="1400" dirty="0"/>
              <a:t>Also, the user needs to be guided back toward the bed.  </a:t>
            </a:r>
          </a:p>
          <a:p>
            <a:pPr marL="342900" indent="-342900">
              <a:buFont typeface="+mj-lt"/>
              <a:buAutoNum type="arabicPeriod"/>
            </a:pPr>
            <a:r>
              <a:rPr lang="en-US" sz="1400" dirty="0"/>
              <a:t>The solution should support at least five areas which jointly represents a “route” from the bed to the bathroom. Each of these areas should support automatically switching on the light of the current area occupied by the user – as well as the next area (the intended area)– and turning off the light in the previous area occupied by the user.</a:t>
            </a:r>
          </a:p>
          <a:p>
            <a:pPr marL="342900" indent="-342900">
              <a:buFont typeface="+mj-lt"/>
              <a:buAutoNum type="arabicPeriod"/>
            </a:pPr>
            <a:r>
              <a:rPr lang="en-US" sz="1400" dirty="0"/>
              <a:t>The system must be active from 22:00 to 09:00 and only when the last movement seen was the in the final area – that is the area closest to the bed. Also, the system automatically switches off after 09:00.</a:t>
            </a:r>
          </a:p>
          <a:p>
            <a:pPr marL="342900" indent="-342900">
              <a:buFont typeface="+mj-lt"/>
              <a:buAutoNum type="arabicPeriod"/>
            </a:pPr>
            <a:r>
              <a:rPr lang="en-US" sz="1400" dirty="0"/>
              <a:t>Next, the system must be able to report all events to a distributed “monitoring” server  and database, including starting time, and time it took to reach the bathroom, the length of the bathroom stay, and the length of the return to the bed. </a:t>
            </a:r>
          </a:p>
          <a:p>
            <a:pPr marL="342900" indent="-342900">
              <a:buFont typeface="+mj-lt"/>
              <a:buAutoNum type="arabicPeriod"/>
            </a:pPr>
            <a:r>
              <a:rPr lang="en-US" sz="1400" dirty="0"/>
              <a:t>A distributed user interface server and client must be developed on a PC, tablet, web, and/or smartphone, for accessing the  “monitoring” data. The server should be based on web technologies, either NodeJS, PHP, ASP.NET or </a:t>
            </a:r>
            <a:r>
              <a:rPr lang="en-US" sz="1400" dirty="0" err="1"/>
              <a:t>Blazor</a:t>
            </a:r>
            <a:r>
              <a:rPr lang="en-US" sz="1400" dirty="0"/>
              <a:t> (.NET)</a:t>
            </a:r>
          </a:p>
          <a:p>
            <a:pPr marL="342900" indent="-342900">
              <a:buFont typeface="+mj-lt"/>
              <a:buAutoNum type="arabicPeriod"/>
            </a:pPr>
            <a:r>
              <a:rPr lang="en-US" sz="1400" dirty="0"/>
              <a:t>The system could use movement sensors (PIR) to detect user presence and a power plug control unit connected to a LED light to turn on the light. Tutorials on Zigbee based sensors and actuators will be presented and supported – including Python code for the Raspberry Pi platform as the controller – but you are free to choose your own platform and programming language – just don’t expect support. For the server and database – we will provide examples in both Python and C#.</a:t>
            </a:r>
          </a:p>
          <a:p>
            <a:pPr marL="342900" indent="-342900">
              <a:buFont typeface="+mj-lt"/>
              <a:buAutoNum type="arabicPeriod"/>
            </a:pPr>
            <a:r>
              <a:rPr lang="en-US" sz="1400" dirty="0"/>
              <a:t>The system must support the MQTT protocol for server communication with JSON encoding – and it must  support the HEUCOD recommendations.</a:t>
            </a:r>
          </a:p>
        </p:txBody>
      </p:sp>
      <p:sp>
        <p:nvSpPr>
          <p:cNvPr id="4" name="Pladsholder til dato 3">
            <a:extLst>
              <a:ext uri="{FF2B5EF4-FFF2-40B4-BE49-F238E27FC236}">
                <a16:creationId xmlns:a16="http://schemas.microsoft.com/office/drawing/2014/main" id="{B64DE92F-BB47-41E6-ABA8-0AAD94D3F7AC}"/>
              </a:ext>
            </a:extLst>
          </p:cNvPr>
          <p:cNvSpPr>
            <a:spLocks noGrp="1"/>
          </p:cNvSpPr>
          <p:nvPr>
            <p:ph type="dt" sz="half" idx="10"/>
          </p:nvPr>
        </p:nvSpPr>
        <p:spPr/>
        <p:txBody>
          <a:bodyPr/>
          <a:lstStyle/>
          <a:p>
            <a:fld id="{3792D35A-7D73-4B9D-852A-044D88D85B29}" type="datetime1">
              <a:rPr lang="en-GB" smtClean="0"/>
              <a:t>28/01/2021</a:t>
            </a:fld>
            <a:r>
              <a:rPr lang="en-GB"/>
              <a:t>30/10/2020</a:t>
            </a:r>
            <a:endParaRPr lang="en-GB" dirty="0"/>
          </a:p>
        </p:txBody>
      </p:sp>
      <p:pic>
        <p:nvPicPr>
          <p:cNvPr id="5" name="Picture 2" descr="5 meter, 12 volt, 60 watt, IP20, 300 LED, RGBW / RGBWW LED strip">
            <a:extLst>
              <a:ext uri="{FF2B5EF4-FFF2-40B4-BE49-F238E27FC236}">
                <a16:creationId xmlns:a16="http://schemas.microsoft.com/office/drawing/2014/main" id="{89EF0F0B-2272-406A-ADF9-915B74A139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97543" y="-16512"/>
            <a:ext cx="1691281" cy="13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8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D4C6-A29D-4250-B452-6E2AE7BDA01F}"/>
              </a:ext>
            </a:extLst>
          </p:cNvPr>
          <p:cNvSpPr>
            <a:spLocks noGrp="1"/>
          </p:cNvSpPr>
          <p:nvPr>
            <p:ph type="title"/>
          </p:nvPr>
        </p:nvSpPr>
        <p:spPr/>
        <p:txBody>
          <a:bodyPr/>
          <a:lstStyle/>
          <a:p>
            <a:r>
              <a:rPr lang="en-US" dirty="0"/>
              <a:t>Mini exercise 1</a:t>
            </a:r>
          </a:p>
        </p:txBody>
      </p:sp>
      <p:sp>
        <p:nvSpPr>
          <p:cNvPr id="3" name="Pladsholder til indhold 2">
            <a:extLst>
              <a:ext uri="{FF2B5EF4-FFF2-40B4-BE49-F238E27FC236}">
                <a16:creationId xmlns:a16="http://schemas.microsoft.com/office/drawing/2014/main" id="{EA787A37-FC51-486A-99FC-26662D9954FE}"/>
              </a:ext>
            </a:extLst>
          </p:cNvPr>
          <p:cNvSpPr>
            <a:spLocks noGrp="1"/>
          </p:cNvSpPr>
          <p:nvPr>
            <p:ph idx="1"/>
          </p:nvPr>
        </p:nvSpPr>
        <p:spPr/>
        <p:txBody>
          <a:bodyPr/>
          <a:lstStyle/>
          <a:p>
            <a:r>
              <a:rPr lang="en-US" dirty="0"/>
              <a:t>Discuss with your neighbor in groups of 2 or 3 :</a:t>
            </a:r>
          </a:p>
          <a:p>
            <a:pPr marL="457200" indent="-457200">
              <a:buFont typeface="+mj-lt"/>
              <a:buAutoNum type="arabicPeriod"/>
            </a:pPr>
            <a:r>
              <a:rPr lang="en-US" dirty="0"/>
              <a:t>What are the functional requirements of project 1 (use 10 minutes)?</a:t>
            </a:r>
          </a:p>
          <a:p>
            <a:pPr marL="457200" indent="-457200">
              <a:buFont typeface="+mj-lt"/>
              <a:buAutoNum type="arabicPeriod"/>
            </a:pPr>
            <a:r>
              <a:rPr lang="en-US" dirty="0"/>
              <a:t>What are the non-functional requirement of project 1 (use 5 minutes)?</a:t>
            </a:r>
          </a:p>
          <a:p>
            <a:pPr marL="457200" indent="-457200">
              <a:buFont typeface="+mj-lt"/>
              <a:buAutoNum type="arabicPeriod"/>
            </a:pPr>
            <a:r>
              <a:rPr lang="en-US" dirty="0"/>
              <a:t>What are you “free to define” as engineering team – and which are “defined by customer” (use 5 minutes)?</a:t>
            </a:r>
          </a:p>
          <a:p>
            <a:pPr marL="457200" indent="-457200">
              <a:buFont typeface="+mj-lt"/>
              <a:buAutoNum type="arabicPeriod"/>
            </a:pPr>
            <a:r>
              <a:rPr lang="en-US" dirty="0"/>
              <a:t>Sketch out which components are needed to create the product (use 5 minutes)</a:t>
            </a:r>
          </a:p>
          <a:p>
            <a:pPr marL="457200" indent="-457200">
              <a:buFont typeface="+mj-lt"/>
              <a:buAutoNum type="arabicPeriod"/>
            </a:pPr>
            <a:r>
              <a:rPr lang="en-US" dirty="0"/>
              <a:t>Which platforms and technologies from previous semesters could you use (use 5 minutes)</a:t>
            </a:r>
          </a:p>
          <a:p>
            <a:endParaRPr lang="en-US" dirty="0"/>
          </a:p>
        </p:txBody>
      </p:sp>
      <p:sp>
        <p:nvSpPr>
          <p:cNvPr id="4" name="Pladsholder til dato 3">
            <a:extLst>
              <a:ext uri="{FF2B5EF4-FFF2-40B4-BE49-F238E27FC236}">
                <a16:creationId xmlns:a16="http://schemas.microsoft.com/office/drawing/2014/main" id="{ECB43260-3A1A-486A-AE59-452317A77D86}"/>
              </a:ext>
            </a:extLst>
          </p:cNvPr>
          <p:cNvSpPr>
            <a:spLocks noGrp="1"/>
          </p:cNvSpPr>
          <p:nvPr>
            <p:ph type="dt" sz="half" idx="10"/>
          </p:nvPr>
        </p:nvSpPr>
        <p:spPr/>
        <p:txBody>
          <a:bodyPr/>
          <a:lstStyle/>
          <a:p>
            <a:fld id="{379763B2-C674-496F-B1A8-8BF763B5B394}" type="datetime1">
              <a:rPr lang="en-GB" smtClean="0"/>
              <a:t>28/01/2021</a:t>
            </a:fld>
            <a:r>
              <a:rPr lang="en-GB"/>
              <a:t>30/10/2020</a:t>
            </a:r>
            <a:endParaRPr lang="en-GB" dirty="0"/>
          </a:p>
        </p:txBody>
      </p:sp>
    </p:spTree>
    <p:extLst>
      <p:ext uri="{BB962C8B-B14F-4D97-AF65-F5344CB8AC3E}">
        <p14:creationId xmlns:p14="http://schemas.microsoft.com/office/powerpoint/2010/main" val="244814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443B6-09A3-4D71-9B3A-FD5ECC9F590B}"/>
              </a:ext>
            </a:extLst>
          </p:cNvPr>
          <p:cNvSpPr>
            <a:spLocks noGrp="1"/>
          </p:cNvSpPr>
          <p:nvPr>
            <p:ph type="title"/>
          </p:nvPr>
        </p:nvSpPr>
        <p:spPr/>
        <p:txBody>
          <a:bodyPr/>
          <a:lstStyle/>
          <a:p>
            <a:r>
              <a:rPr lang="en-US" dirty="0"/>
              <a:t>Project 2: Kitchen guard</a:t>
            </a:r>
          </a:p>
        </p:txBody>
      </p:sp>
      <p:sp>
        <p:nvSpPr>
          <p:cNvPr id="3" name="Pladsholder til indhold 2">
            <a:extLst>
              <a:ext uri="{FF2B5EF4-FFF2-40B4-BE49-F238E27FC236}">
                <a16:creationId xmlns:a16="http://schemas.microsoft.com/office/drawing/2014/main" id="{EDCC086F-AA91-47A3-9C80-8AAFE53E15D2}"/>
              </a:ext>
            </a:extLst>
          </p:cNvPr>
          <p:cNvSpPr>
            <a:spLocks noGrp="1"/>
          </p:cNvSpPr>
          <p:nvPr>
            <p:ph idx="1"/>
          </p:nvPr>
        </p:nvSpPr>
        <p:spPr>
          <a:xfrm>
            <a:off x="985837" y="1373021"/>
            <a:ext cx="10886075" cy="4521366"/>
          </a:xfrm>
        </p:spPr>
        <p:txBody>
          <a:bodyPr/>
          <a:lstStyle/>
          <a:p>
            <a:r>
              <a:rPr lang="en-US" sz="1400" b="1" dirty="0"/>
              <a:t>Problem description:</a:t>
            </a:r>
          </a:p>
          <a:p>
            <a:pPr marL="342900" indent="-342900">
              <a:buFont typeface="+mj-lt"/>
              <a:buAutoNum type="arabicPeriod"/>
            </a:pPr>
            <a:r>
              <a:rPr lang="en-US" sz="1400" dirty="0"/>
              <a:t>Design, implement and test a distributed kitchen guard system that can detect a user leaving the stove unattended for more than 20 minutes and  can automatically cut power if this happens – and provide reminders to the user that the  stove was left turned on. </a:t>
            </a:r>
          </a:p>
          <a:p>
            <a:pPr marL="342900" indent="-342900">
              <a:buFont typeface="+mj-lt"/>
              <a:buAutoNum type="arabicPeriod"/>
            </a:pPr>
            <a:r>
              <a:rPr lang="en-US" sz="1400" dirty="0"/>
              <a:t>Also, the alerts are immediately cancelled when the user returns to the kitchen.</a:t>
            </a:r>
          </a:p>
          <a:p>
            <a:pPr marL="342900" indent="-342900">
              <a:buFont typeface="+mj-lt"/>
              <a:buAutoNum type="arabicPeriod"/>
            </a:pPr>
            <a:r>
              <a:rPr lang="en-US" sz="1400" dirty="0"/>
              <a:t>The solution should support identifying user presence in at least five </a:t>
            </a:r>
            <a:r>
              <a:rPr lang="en-US" sz="1400" dirty="0" err="1"/>
              <a:t>five</a:t>
            </a:r>
            <a:r>
              <a:rPr lang="en-US" sz="1400" dirty="0"/>
              <a:t> rooms – including the kitchen (e.g. living room, bedroom, bathroom) where localized reminders should be available – e.g. by flashing lights and optionally providing an audio reminder.  </a:t>
            </a:r>
          </a:p>
          <a:p>
            <a:pPr marL="342900" indent="-342900">
              <a:buFont typeface="+mj-lt"/>
              <a:buAutoNum type="arabicPeriod"/>
            </a:pPr>
            <a:r>
              <a:rPr lang="en-US" sz="1400" dirty="0"/>
              <a:t>Next, the system must be able to report all events to a distributed “monitoring” server  and database, including start and end time of all cooking (stove) operations, and the frequency and amount of time the user spent away from the stove. </a:t>
            </a:r>
          </a:p>
          <a:p>
            <a:pPr marL="342900" indent="-342900">
              <a:buFont typeface="+mj-lt"/>
              <a:buAutoNum type="arabicPeriod"/>
            </a:pPr>
            <a:r>
              <a:rPr lang="en-US" sz="1400" dirty="0"/>
              <a:t>A distributed user interface server and client must be developed on a PC, tablet, web, and/or smartphone, for accessing the  “monitoring” data. The server should be based on web technologies, either NodeJS, PHP, ASP.NET or </a:t>
            </a:r>
            <a:r>
              <a:rPr lang="en-US" sz="1400" dirty="0" err="1"/>
              <a:t>Blazor</a:t>
            </a:r>
            <a:r>
              <a:rPr lang="en-US" sz="1400" dirty="0"/>
              <a:t> (.NET)</a:t>
            </a:r>
          </a:p>
          <a:p>
            <a:pPr marL="342900" indent="-342900">
              <a:buFont typeface="+mj-lt"/>
              <a:buAutoNum type="arabicPeriod"/>
            </a:pPr>
            <a:r>
              <a:rPr lang="en-US" sz="1400" dirty="0"/>
              <a:t>The system could use movement sensors (PIR) to detect user presence and a power plug control unit connected to a LED light to turn on the light for reminders and turn off the stove. Tutorials on Zigbee based sensors and actuators will be presented and supported – including Python code for the Raspberry Pi platform as the controller – but you are free to choose your own platform and programming language – just don’t expect support. For the server and database – we will provide examples in both Python and C#.</a:t>
            </a:r>
          </a:p>
          <a:p>
            <a:pPr marL="342900" indent="-342900">
              <a:buFont typeface="+mj-lt"/>
              <a:buAutoNum type="arabicPeriod"/>
            </a:pPr>
            <a:r>
              <a:rPr lang="en-US" sz="1400" dirty="0"/>
              <a:t>The system must support the MQTT protocol for server communication with JSON encoding – and it must  support the HEUCOD recommendations.</a:t>
            </a:r>
          </a:p>
        </p:txBody>
      </p:sp>
      <p:sp>
        <p:nvSpPr>
          <p:cNvPr id="4" name="Pladsholder til dato 3">
            <a:extLst>
              <a:ext uri="{FF2B5EF4-FFF2-40B4-BE49-F238E27FC236}">
                <a16:creationId xmlns:a16="http://schemas.microsoft.com/office/drawing/2014/main" id="{B64DE92F-BB47-41E6-ABA8-0AAD94D3F7AC}"/>
              </a:ext>
            </a:extLst>
          </p:cNvPr>
          <p:cNvSpPr>
            <a:spLocks noGrp="1"/>
          </p:cNvSpPr>
          <p:nvPr>
            <p:ph type="dt" sz="half" idx="10"/>
          </p:nvPr>
        </p:nvSpPr>
        <p:spPr/>
        <p:txBody>
          <a:bodyPr/>
          <a:lstStyle/>
          <a:p>
            <a:fld id="{3792D35A-7D73-4B9D-852A-044D88D85B29}" type="datetime1">
              <a:rPr lang="en-GB" smtClean="0"/>
              <a:t>28/01/2021</a:t>
            </a:fld>
            <a:r>
              <a:rPr lang="en-GB"/>
              <a:t>30/10/2020</a:t>
            </a:r>
            <a:endParaRPr lang="en-GB" dirty="0"/>
          </a:p>
        </p:txBody>
      </p:sp>
    </p:spTree>
    <p:extLst>
      <p:ext uri="{BB962C8B-B14F-4D97-AF65-F5344CB8AC3E}">
        <p14:creationId xmlns:p14="http://schemas.microsoft.com/office/powerpoint/2010/main" val="276156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D4C6-A29D-4250-B452-6E2AE7BDA01F}"/>
              </a:ext>
            </a:extLst>
          </p:cNvPr>
          <p:cNvSpPr>
            <a:spLocks noGrp="1"/>
          </p:cNvSpPr>
          <p:nvPr>
            <p:ph type="title"/>
          </p:nvPr>
        </p:nvSpPr>
        <p:spPr/>
        <p:txBody>
          <a:bodyPr/>
          <a:lstStyle/>
          <a:p>
            <a:r>
              <a:rPr lang="en-US" dirty="0"/>
              <a:t>Mini exercise 2</a:t>
            </a:r>
          </a:p>
        </p:txBody>
      </p:sp>
      <p:sp>
        <p:nvSpPr>
          <p:cNvPr id="3" name="Pladsholder til indhold 2">
            <a:extLst>
              <a:ext uri="{FF2B5EF4-FFF2-40B4-BE49-F238E27FC236}">
                <a16:creationId xmlns:a16="http://schemas.microsoft.com/office/drawing/2014/main" id="{EA787A37-FC51-486A-99FC-26662D9954FE}"/>
              </a:ext>
            </a:extLst>
          </p:cNvPr>
          <p:cNvSpPr>
            <a:spLocks noGrp="1"/>
          </p:cNvSpPr>
          <p:nvPr>
            <p:ph idx="1"/>
          </p:nvPr>
        </p:nvSpPr>
        <p:spPr/>
        <p:txBody>
          <a:bodyPr/>
          <a:lstStyle/>
          <a:p>
            <a:r>
              <a:rPr lang="en-US" dirty="0"/>
              <a:t>Discuss with your neighbor in groups of 2 or 3 :</a:t>
            </a:r>
          </a:p>
          <a:p>
            <a:pPr marL="457200" indent="-457200">
              <a:buFont typeface="+mj-lt"/>
              <a:buAutoNum type="arabicPeriod"/>
            </a:pPr>
            <a:r>
              <a:rPr lang="en-US" dirty="0"/>
              <a:t>What are the functional requirements of project 2 (use 10 minutes)?</a:t>
            </a:r>
          </a:p>
          <a:p>
            <a:pPr marL="457200" indent="-457200">
              <a:buFont typeface="+mj-lt"/>
              <a:buAutoNum type="arabicPeriod"/>
            </a:pPr>
            <a:r>
              <a:rPr lang="en-US" dirty="0"/>
              <a:t>What are the non-functional requirement of project 2 (use 5 minutes)?</a:t>
            </a:r>
          </a:p>
          <a:p>
            <a:pPr marL="457200" indent="-457200">
              <a:buFont typeface="+mj-lt"/>
              <a:buAutoNum type="arabicPeriod"/>
            </a:pPr>
            <a:r>
              <a:rPr lang="en-US" dirty="0"/>
              <a:t>What are you “free to define” as engineering team – and which are “defined by customer” (use 5 minutes)?</a:t>
            </a:r>
          </a:p>
          <a:p>
            <a:pPr marL="457200" indent="-457200">
              <a:buFont typeface="+mj-lt"/>
              <a:buAutoNum type="arabicPeriod"/>
            </a:pPr>
            <a:r>
              <a:rPr lang="en-US" dirty="0"/>
              <a:t>Sketch out which components are needed to create the product (use 5 minutes)</a:t>
            </a:r>
          </a:p>
          <a:p>
            <a:pPr marL="457200" indent="-457200">
              <a:buFont typeface="+mj-lt"/>
              <a:buAutoNum type="arabicPeriod"/>
            </a:pPr>
            <a:r>
              <a:rPr lang="en-US" dirty="0"/>
              <a:t>Which platforms and technologies from previous semesters could you use (use 5 minutes)</a:t>
            </a:r>
          </a:p>
          <a:p>
            <a:endParaRPr lang="en-US" dirty="0"/>
          </a:p>
        </p:txBody>
      </p:sp>
      <p:sp>
        <p:nvSpPr>
          <p:cNvPr id="4" name="Pladsholder til dato 3">
            <a:extLst>
              <a:ext uri="{FF2B5EF4-FFF2-40B4-BE49-F238E27FC236}">
                <a16:creationId xmlns:a16="http://schemas.microsoft.com/office/drawing/2014/main" id="{ECB43260-3A1A-486A-AE59-452317A77D86}"/>
              </a:ext>
            </a:extLst>
          </p:cNvPr>
          <p:cNvSpPr>
            <a:spLocks noGrp="1"/>
          </p:cNvSpPr>
          <p:nvPr>
            <p:ph type="dt" sz="half" idx="10"/>
          </p:nvPr>
        </p:nvSpPr>
        <p:spPr/>
        <p:txBody>
          <a:bodyPr/>
          <a:lstStyle/>
          <a:p>
            <a:fld id="{379763B2-C674-496F-B1A8-8BF763B5B394}" type="datetime1">
              <a:rPr lang="en-GB" smtClean="0"/>
              <a:t>28/01/2021</a:t>
            </a:fld>
            <a:r>
              <a:rPr lang="en-GB"/>
              <a:t>30/10/2020</a:t>
            </a:r>
            <a:endParaRPr lang="en-GB" dirty="0"/>
          </a:p>
        </p:txBody>
      </p:sp>
    </p:spTree>
    <p:extLst>
      <p:ext uri="{BB962C8B-B14F-4D97-AF65-F5344CB8AC3E}">
        <p14:creationId xmlns:p14="http://schemas.microsoft.com/office/powerpoint/2010/main" val="72873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C643C4-7D0D-49FD-9C8D-6866CD6AEF4E}"/>
              </a:ext>
            </a:extLst>
          </p:cNvPr>
          <p:cNvSpPr>
            <a:spLocks noGrp="1"/>
          </p:cNvSpPr>
          <p:nvPr>
            <p:ph type="title"/>
          </p:nvPr>
        </p:nvSpPr>
        <p:spPr/>
        <p:txBody>
          <a:bodyPr/>
          <a:lstStyle/>
          <a:p>
            <a:r>
              <a:rPr lang="en-US" dirty="0"/>
              <a:t>The project report</a:t>
            </a:r>
          </a:p>
        </p:txBody>
      </p:sp>
      <p:sp>
        <p:nvSpPr>
          <p:cNvPr id="3" name="Pladsholder til indhold 2">
            <a:extLst>
              <a:ext uri="{FF2B5EF4-FFF2-40B4-BE49-F238E27FC236}">
                <a16:creationId xmlns:a16="http://schemas.microsoft.com/office/drawing/2014/main" id="{58A06A7F-417B-478B-A273-6847F0867D90}"/>
              </a:ext>
            </a:extLst>
          </p:cNvPr>
          <p:cNvSpPr>
            <a:spLocks noGrp="1"/>
          </p:cNvSpPr>
          <p:nvPr>
            <p:ph idx="1"/>
          </p:nvPr>
        </p:nvSpPr>
        <p:spPr>
          <a:xfrm>
            <a:off x="985838" y="1373021"/>
            <a:ext cx="10797206" cy="4521366"/>
          </a:xfrm>
        </p:spPr>
        <p:txBody>
          <a:bodyPr/>
          <a:lstStyle/>
          <a:p>
            <a:pPr marL="342900" indent="-342900">
              <a:buFont typeface="Wingdings" panose="05000000000000000000" pitchFamily="2" charset="2"/>
              <a:buChar char="§"/>
            </a:pPr>
            <a:r>
              <a:rPr lang="en-US" dirty="0"/>
              <a:t>At the end of the semester – each group will hand in a project report</a:t>
            </a:r>
          </a:p>
          <a:p>
            <a:pPr marL="342900" indent="-342900">
              <a:buFont typeface="Wingdings" panose="05000000000000000000" pitchFamily="2" charset="2"/>
              <a:buChar char="§"/>
            </a:pPr>
            <a:r>
              <a:rPr lang="en-US" dirty="0"/>
              <a:t>The report will be exactly 20 “normal pages” – that is 20 pages of 2,400 characters each</a:t>
            </a:r>
          </a:p>
          <a:p>
            <a:pPr marL="342900" indent="-342900">
              <a:buFont typeface="Wingdings" panose="05000000000000000000" pitchFamily="2" charset="2"/>
              <a:buChar char="§"/>
            </a:pPr>
            <a:r>
              <a:rPr lang="en-US" dirty="0"/>
              <a:t>Also, five appendixes must be handed in with:</a:t>
            </a:r>
          </a:p>
          <a:p>
            <a:pPr marL="774900" lvl="1" indent="-342900">
              <a:buFont typeface="Wingdings" panose="05000000000000000000" pitchFamily="2" charset="2"/>
              <a:buChar char="§"/>
            </a:pPr>
            <a:r>
              <a:rPr lang="en-US" sz="1800" dirty="0"/>
              <a:t>Requirement specification (use case based + non-functional requirements) – no page limit</a:t>
            </a:r>
          </a:p>
          <a:p>
            <a:pPr marL="774900" lvl="1" indent="-342900">
              <a:buFont typeface="Wingdings" panose="05000000000000000000" pitchFamily="2" charset="2"/>
              <a:buChar char="§"/>
            </a:pPr>
            <a:r>
              <a:rPr lang="en-US" sz="1800" dirty="0"/>
              <a:t>Design specification (UML based) – no page limit</a:t>
            </a:r>
          </a:p>
          <a:p>
            <a:pPr marL="774900" lvl="1" indent="-342900">
              <a:buFont typeface="Wingdings" panose="05000000000000000000" pitchFamily="2" charset="2"/>
              <a:buChar char="§"/>
            </a:pPr>
            <a:r>
              <a:rPr lang="en-US" sz="1800" dirty="0"/>
              <a:t>Implementation specification (or detailed design as part of the design documentation)</a:t>
            </a:r>
          </a:p>
          <a:p>
            <a:pPr marL="774900" lvl="1" indent="-342900">
              <a:buFont typeface="Wingdings" panose="05000000000000000000" pitchFamily="2" charset="2"/>
              <a:buChar char="§"/>
            </a:pPr>
            <a:r>
              <a:rPr lang="en-US" sz="1800" dirty="0"/>
              <a:t>Test specification (and at least 1 approved instance of an accept test by peer review group)</a:t>
            </a:r>
          </a:p>
          <a:p>
            <a:pPr marL="774900" lvl="1" indent="-342900">
              <a:buFont typeface="Wingdings" panose="05000000000000000000" pitchFamily="2" charset="2"/>
              <a:buChar char="§"/>
            </a:pPr>
            <a:r>
              <a:rPr lang="en-US" sz="1800" dirty="0"/>
              <a:t>An appendix detailing each participants active involvement in the project and report writing</a:t>
            </a:r>
          </a:p>
          <a:p>
            <a:pPr marL="342900" indent="-342900">
              <a:buFont typeface="Wingdings" panose="05000000000000000000" pitchFamily="2" charset="2"/>
              <a:buChar char="§"/>
            </a:pPr>
            <a:r>
              <a:rPr lang="en-US" dirty="0"/>
              <a:t>The implementation can be handed in as bitbucket repo code with a sufficient amount of inline code documentation and precise instructions on how to run the code on the relevant platforms in relevant “install-readme.txt” and “run-readme.txt” files in the repo root</a:t>
            </a:r>
          </a:p>
          <a:p>
            <a:pPr marL="342900" indent="-342900">
              <a:buFont typeface="Wingdings" panose="05000000000000000000" pitchFamily="2" charset="2"/>
              <a:buChar char="§"/>
            </a:pPr>
            <a:r>
              <a:rPr lang="en-US" dirty="0"/>
              <a:t>A video demonstration must be handed in from a real-world life scenario in the repo</a:t>
            </a:r>
          </a:p>
          <a:p>
            <a:pPr marL="342900" indent="-342900">
              <a:buFont typeface="Wingdings" panose="05000000000000000000" pitchFamily="2" charset="2"/>
              <a:buChar char="§"/>
            </a:pPr>
            <a:r>
              <a:rPr lang="en-US" dirty="0"/>
              <a:t>And finally, a live demonstration &amp; presentation, incl. a poster must be presented</a:t>
            </a:r>
          </a:p>
        </p:txBody>
      </p:sp>
      <p:sp>
        <p:nvSpPr>
          <p:cNvPr id="4" name="Pladsholder til dato 3">
            <a:extLst>
              <a:ext uri="{FF2B5EF4-FFF2-40B4-BE49-F238E27FC236}">
                <a16:creationId xmlns:a16="http://schemas.microsoft.com/office/drawing/2014/main" id="{B794ED74-AA8C-4433-9D69-5F58D3D56975}"/>
              </a:ext>
            </a:extLst>
          </p:cNvPr>
          <p:cNvSpPr>
            <a:spLocks noGrp="1"/>
          </p:cNvSpPr>
          <p:nvPr>
            <p:ph type="dt" sz="half" idx="10"/>
          </p:nvPr>
        </p:nvSpPr>
        <p:spPr/>
        <p:txBody>
          <a:bodyPr/>
          <a:lstStyle/>
          <a:p>
            <a:fld id="{94D450A1-B1F2-4D6B-A2E6-9DB18934E54C}" type="datetime1">
              <a:rPr lang="en-GB" smtClean="0"/>
              <a:t>28/01/2021</a:t>
            </a:fld>
            <a:r>
              <a:rPr lang="en-GB"/>
              <a:t>30/10/2020</a:t>
            </a:r>
            <a:endParaRPr lang="en-GB" dirty="0"/>
          </a:p>
        </p:txBody>
      </p:sp>
    </p:spTree>
    <p:extLst>
      <p:ext uri="{BB962C8B-B14F-4D97-AF65-F5344CB8AC3E}">
        <p14:creationId xmlns:p14="http://schemas.microsoft.com/office/powerpoint/2010/main" val="32932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Introduction</a:t>
            </a:r>
          </a:p>
        </p:txBody>
      </p:sp>
      <p:sp>
        <p:nvSpPr>
          <p:cNvPr id="3" name="Pladsholder til indhold 2">
            <a:extLst>
              <a:ext uri="{FF2B5EF4-FFF2-40B4-BE49-F238E27FC236}">
                <a16:creationId xmlns:a16="http://schemas.microsoft.com/office/drawing/2014/main" id="{FA624BC9-3503-4FB1-9632-71E185F295A2}"/>
              </a:ext>
            </a:extLst>
          </p:cNvPr>
          <p:cNvSpPr>
            <a:spLocks noGrp="1"/>
          </p:cNvSpPr>
          <p:nvPr>
            <p:ph idx="1"/>
          </p:nvPr>
        </p:nvSpPr>
        <p:spPr/>
        <p:txBody>
          <a:bodyPr/>
          <a:lstStyle/>
          <a:p>
            <a:pPr marL="342900" indent="-342900">
              <a:buFont typeface="Arial" panose="020B0604020202020204" pitchFamily="34" charset="0"/>
              <a:buChar char="•"/>
            </a:pPr>
            <a:r>
              <a:rPr lang="en-US" dirty="0"/>
              <a:t>Motivation</a:t>
            </a:r>
          </a:p>
          <a:p>
            <a:pPr marL="342900" indent="-342900">
              <a:buFont typeface="Arial" panose="020B0604020202020204" pitchFamily="34" charset="0"/>
              <a:buChar char="•"/>
            </a:pPr>
            <a:r>
              <a:rPr lang="en-US" dirty="0"/>
              <a:t>Who are the instructors?</a:t>
            </a:r>
          </a:p>
          <a:p>
            <a:pPr marL="342900" indent="-342900">
              <a:buFont typeface="Arial" panose="020B0604020202020204" pitchFamily="34" charset="0"/>
              <a:buChar char="•"/>
            </a:pPr>
            <a:r>
              <a:rPr lang="en-US" dirty="0"/>
              <a:t>Who are the students?</a:t>
            </a:r>
          </a:p>
          <a:p>
            <a:pPr marL="342900" indent="-342900">
              <a:buFont typeface="Arial" panose="020B0604020202020204" pitchFamily="34" charset="0"/>
              <a:buChar char="•"/>
            </a:pPr>
            <a:r>
              <a:rPr lang="en-US" dirty="0"/>
              <a:t>What are your expectations?</a:t>
            </a:r>
          </a:p>
          <a:p>
            <a:pPr marL="342900" indent="-342900">
              <a:buFont typeface="Arial" panose="020B0604020202020204" pitchFamily="34" charset="0"/>
              <a:buChar char="•"/>
            </a:pPr>
            <a:r>
              <a:rPr lang="en-US" dirty="0"/>
              <a:t>Course contents</a:t>
            </a:r>
          </a:p>
          <a:p>
            <a:pPr marL="342900" indent="-342900">
              <a:buFont typeface="Arial" panose="020B0604020202020204" pitchFamily="34" charset="0"/>
              <a:buChar char="•"/>
            </a:pPr>
            <a:r>
              <a:rPr lang="en-US" dirty="0"/>
              <a:t>Description of qualifications (teaching goals)</a:t>
            </a:r>
          </a:p>
          <a:p>
            <a:pPr marL="342900" indent="-342900">
              <a:buFont typeface="Arial" panose="020B0604020202020204" pitchFamily="34" charset="0"/>
              <a:buChar char="•"/>
            </a:pPr>
            <a:r>
              <a:rPr lang="en-US" dirty="0"/>
              <a:t>Literature</a:t>
            </a:r>
          </a:p>
          <a:p>
            <a:pPr marL="342900" indent="-342900">
              <a:buFont typeface="Arial" panose="020B0604020202020204" pitchFamily="34" charset="0"/>
              <a:buChar char="•"/>
            </a:pPr>
            <a:r>
              <a:rPr lang="en-US" dirty="0"/>
              <a:t>Intelligent environments – a research summary</a:t>
            </a:r>
          </a:p>
          <a:p>
            <a:pPr marL="342900" indent="-342900">
              <a:buFont typeface="Arial" panose="020B0604020202020204" pitchFamily="34" charset="0"/>
              <a:buChar char="•"/>
            </a:pPr>
            <a:r>
              <a:rPr lang="en-US" dirty="0"/>
              <a:t>Projects and project report</a:t>
            </a:r>
          </a:p>
          <a:p>
            <a:pPr marL="342900" indent="-342900">
              <a:buFont typeface="Arial" panose="020B0604020202020204" pitchFamily="34" charset="0"/>
              <a:buChar char="•"/>
            </a:pPr>
            <a:r>
              <a:rPr lang="en-US" dirty="0"/>
              <a:t>Project management and work </a:t>
            </a:r>
          </a:p>
          <a:p>
            <a:pPr marL="342900" indent="-342900">
              <a:buFont typeface="Arial" panose="020B0604020202020204" pitchFamily="34" charset="0"/>
              <a:buChar char="•"/>
            </a:pPr>
            <a:r>
              <a:rPr lang="en-US" dirty="0"/>
              <a:t>Peer team and peer reviews</a:t>
            </a:r>
          </a:p>
          <a:p>
            <a:pPr marL="342900" indent="-342900">
              <a:buFont typeface="Arial" panose="020B0604020202020204" pitchFamily="34" charset="0"/>
              <a:buChar char="•"/>
            </a:pPr>
            <a:r>
              <a:rPr lang="en-US" dirty="0"/>
              <a:t>Teaching plan                                                                                                                                                                                                                                                                                                                                                                                                                                                                                                                                                                                                                                                                                                                                                                                                                                                                                                                                                                                                                                                                                                                                                                                                                                                                                                                                                                                                                                                                                                                                                                                                                                                                                                                                                                                                                                                                                                                                                                                                                                                                                                                                                                                       </a:t>
            </a:r>
          </a:p>
        </p:txBody>
      </p:sp>
    </p:spTree>
    <p:custDataLst>
      <p:tags r:id="rId1"/>
    </p:custDataLst>
    <p:extLst>
      <p:ext uri="{BB962C8B-B14F-4D97-AF65-F5344CB8AC3E}">
        <p14:creationId xmlns:p14="http://schemas.microsoft.com/office/powerpoint/2010/main" val="3753101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9BA7F3-A218-4F78-BCD6-24928D37416F}"/>
              </a:ext>
            </a:extLst>
          </p:cNvPr>
          <p:cNvSpPr>
            <a:spLocks noGrp="1"/>
          </p:cNvSpPr>
          <p:nvPr>
            <p:ph type="title"/>
          </p:nvPr>
        </p:nvSpPr>
        <p:spPr/>
        <p:txBody>
          <a:bodyPr/>
          <a:lstStyle/>
          <a:p>
            <a:r>
              <a:rPr lang="en-US" dirty="0"/>
              <a:t>PRESENTATION DAY</a:t>
            </a:r>
          </a:p>
        </p:txBody>
      </p:sp>
      <p:sp>
        <p:nvSpPr>
          <p:cNvPr id="3" name="Pladsholder til indhold 2">
            <a:extLst>
              <a:ext uri="{FF2B5EF4-FFF2-40B4-BE49-F238E27FC236}">
                <a16:creationId xmlns:a16="http://schemas.microsoft.com/office/drawing/2014/main" id="{87B15935-0858-408B-A15B-268C362753FD}"/>
              </a:ext>
            </a:extLst>
          </p:cNvPr>
          <p:cNvSpPr>
            <a:spLocks noGrp="1"/>
          </p:cNvSpPr>
          <p:nvPr>
            <p:ph idx="1"/>
          </p:nvPr>
        </p:nvSpPr>
        <p:spPr/>
        <p:txBody>
          <a:bodyPr/>
          <a:lstStyle/>
          <a:p>
            <a:r>
              <a:rPr lang="en-US" dirty="0"/>
              <a:t>Is not the exam – but the day you showcase what you learned</a:t>
            </a:r>
          </a:p>
        </p:txBody>
      </p:sp>
      <p:sp>
        <p:nvSpPr>
          <p:cNvPr id="4" name="Pladsholder til dato 3">
            <a:extLst>
              <a:ext uri="{FF2B5EF4-FFF2-40B4-BE49-F238E27FC236}">
                <a16:creationId xmlns:a16="http://schemas.microsoft.com/office/drawing/2014/main" id="{274E36C8-58EA-4CB6-BDCF-C3648E2946A3}"/>
              </a:ext>
            </a:extLst>
          </p:cNvPr>
          <p:cNvSpPr>
            <a:spLocks noGrp="1"/>
          </p:cNvSpPr>
          <p:nvPr>
            <p:ph type="dt" sz="half" idx="10"/>
          </p:nvPr>
        </p:nvSpPr>
        <p:spPr/>
        <p:txBody>
          <a:bodyPr/>
          <a:lstStyle/>
          <a:p>
            <a:fld id="{713B83F0-FAAC-431A-BA63-5FAF1CB59AF6}" type="datetime1">
              <a:rPr lang="en-GB" smtClean="0"/>
              <a:t>28/01/2021</a:t>
            </a:fld>
            <a:r>
              <a:rPr lang="en-GB"/>
              <a:t>30/10/2020</a:t>
            </a:r>
            <a:endParaRPr lang="en-GB" dirty="0"/>
          </a:p>
        </p:txBody>
      </p:sp>
    </p:spTree>
    <p:extLst>
      <p:ext uri="{BB962C8B-B14F-4D97-AF65-F5344CB8AC3E}">
        <p14:creationId xmlns:p14="http://schemas.microsoft.com/office/powerpoint/2010/main" val="371974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B1673-5163-4729-97AF-2FD9859AB32A}"/>
              </a:ext>
            </a:extLst>
          </p:cNvPr>
          <p:cNvSpPr>
            <a:spLocks noGrp="1"/>
          </p:cNvSpPr>
          <p:nvPr>
            <p:ph type="title"/>
          </p:nvPr>
        </p:nvSpPr>
        <p:spPr/>
        <p:txBody>
          <a:bodyPr/>
          <a:lstStyle/>
          <a:p>
            <a:r>
              <a:rPr lang="en-US" dirty="0"/>
              <a:t>Exam</a:t>
            </a:r>
          </a:p>
        </p:txBody>
      </p:sp>
      <p:sp>
        <p:nvSpPr>
          <p:cNvPr id="3" name="Pladsholder til indhold 2">
            <a:extLst>
              <a:ext uri="{FF2B5EF4-FFF2-40B4-BE49-F238E27FC236}">
                <a16:creationId xmlns:a16="http://schemas.microsoft.com/office/drawing/2014/main" id="{D09481EC-C1F6-47EF-83DE-7EDCD7BA0E43}"/>
              </a:ext>
            </a:extLst>
          </p:cNvPr>
          <p:cNvSpPr>
            <a:spLocks noGrp="1"/>
          </p:cNvSpPr>
          <p:nvPr>
            <p:ph idx="1"/>
          </p:nvPr>
        </p:nvSpPr>
        <p:spPr/>
        <p:txBody>
          <a:bodyPr/>
          <a:lstStyle/>
          <a:p>
            <a:r>
              <a:rPr lang="en-US" dirty="0"/>
              <a:t>The most important element of all courses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four mandatory assignments are the appendixes that must be approved by the instructors AND your peer review team are: M9, M10, M11, and M12</a:t>
            </a:r>
          </a:p>
        </p:txBody>
      </p:sp>
      <p:sp>
        <p:nvSpPr>
          <p:cNvPr id="4" name="Pladsholder til dato 3">
            <a:extLst>
              <a:ext uri="{FF2B5EF4-FFF2-40B4-BE49-F238E27FC236}">
                <a16:creationId xmlns:a16="http://schemas.microsoft.com/office/drawing/2014/main" id="{BBB2256A-2C56-48DA-B25C-D8BB7E38215C}"/>
              </a:ext>
            </a:extLst>
          </p:cNvPr>
          <p:cNvSpPr>
            <a:spLocks noGrp="1"/>
          </p:cNvSpPr>
          <p:nvPr>
            <p:ph type="dt" sz="half" idx="10"/>
          </p:nvPr>
        </p:nvSpPr>
        <p:spPr/>
        <p:txBody>
          <a:bodyPr/>
          <a:lstStyle/>
          <a:p>
            <a:fld id="{55D41DDF-1BD6-48A2-B084-A0AC82B7917E}" type="datetime1">
              <a:rPr lang="en-GB" smtClean="0"/>
              <a:t>28/01/2021</a:t>
            </a:fld>
            <a:r>
              <a:rPr lang="en-GB"/>
              <a:t>30/10/2020</a:t>
            </a:r>
            <a:endParaRPr lang="en-GB" dirty="0"/>
          </a:p>
        </p:txBody>
      </p:sp>
      <p:pic>
        <p:nvPicPr>
          <p:cNvPr id="6" name="Billede 5">
            <a:extLst>
              <a:ext uri="{FF2B5EF4-FFF2-40B4-BE49-F238E27FC236}">
                <a16:creationId xmlns:a16="http://schemas.microsoft.com/office/drawing/2014/main" id="{6509DD04-AEC3-4518-A4A4-102E9DC01F0D}"/>
              </a:ext>
            </a:extLst>
          </p:cNvPr>
          <p:cNvPicPr>
            <a:picLocks noChangeAspect="1"/>
          </p:cNvPicPr>
          <p:nvPr/>
        </p:nvPicPr>
        <p:blipFill>
          <a:blip r:embed="rId2"/>
          <a:stretch>
            <a:fillRect/>
          </a:stretch>
        </p:blipFill>
        <p:spPr>
          <a:xfrm>
            <a:off x="1341884" y="2057316"/>
            <a:ext cx="8315325" cy="3152775"/>
          </a:xfrm>
          <a:prstGeom prst="rect">
            <a:avLst/>
          </a:prstGeom>
        </p:spPr>
      </p:pic>
    </p:spTree>
    <p:extLst>
      <p:ext uri="{BB962C8B-B14F-4D97-AF65-F5344CB8AC3E}">
        <p14:creationId xmlns:p14="http://schemas.microsoft.com/office/powerpoint/2010/main" val="2860303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BB817-A412-4752-BB9E-D71B702339D8}"/>
              </a:ext>
            </a:extLst>
          </p:cNvPr>
          <p:cNvSpPr>
            <a:spLocks noGrp="1"/>
          </p:cNvSpPr>
          <p:nvPr>
            <p:ph type="title"/>
          </p:nvPr>
        </p:nvSpPr>
        <p:spPr/>
        <p:txBody>
          <a:bodyPr/>
          <a:lstStyle/>
          <a:p>
            <a:r>
              <a:rPr lang="en-US" dirty="0"/>
              <a:t>Unified Process – the PROECSS we use</a:t>
            </a:r>
          </a:p>
        </p:txBody>
      </p:sp>
      <p:sp>
        <p:nvSpPr>
          <p:cNvPr id="3" name="Pladsholder til indhold 2">
            <a:extLst>
              <a:ext uri="{FF2B5EF4-FFF2-40B4-BE49-F238E27FC236}">
                <a16:creationId xmlns:a16="http://schemas.microsoft.com/office/drawing/2014/main" id="{CA03DAB3-3111-4133-B9A4-8283784F2DDB}"/>
              </a:ext>
            </a:extLst>
          </p:cNvPr>
          <p:cNvSpPr>
            <a:spLocks noGrp="1"/>
          </p:cNvSpPr>
          <p:nvPr>
            <p:ph idx="1"/>
          </p:nvPr>
        </p:nvSpPr>
        <p:spPr/>
        <p:txBody>
          <a:bodyPr/>
          <a:lstStyle/>
          <a:p>
            <a:endParaRPr lang="en-US" dirty="0"/>
          </a:p>
        </p:txBody>
      </p:sp>
      <p:sp>
        <p:nvSpPr>
          <p:cNvPr id="4" name="Pladsholder til dato 3">
            <a:extLst>
              <a:ext uri="{FF2B5EF4-FFF2-40B4-BE49-F238E27FC236}">
                <a16:creationId xmlns:a16="http://schemas.microsoft.com/office/drawing/2014/main" id="{A72A2054-83B1-4DB0-8BDC-43B7B0B3447C}"/>
              </a:ext>
            </a:extLst>
          </p:cNvPr>
          <p:cNvSpPr>
            <a:spLocks noGrp="1"/>
          </p:cNvSpPr>
          <p:nvPr>
            <p:ph type="dt" sz="half" idx="10"/>
          </p:nvPr>
        </p:nvSpPr>
        <p:spPr/>
        <p:txBody>
          <a:bodyPr/>
          <a:lstStyle/>
          <a:p>
            <a:fld id="{4A28CAA7-52C8-4671-AF09-799C233E4D12}" type="datetime1">
              <a:rPr lang="en-GB" smtClean="0"/>
              <a:t>29/01/2021</a:t>
            </a:fld>
            <a:r>
              <a:rPr lang="en-GB"/>
              <a:t>30/10/2020</a:t>
            </a:r>
            <a:endParaRPr lang="en-GB" dirty="0"/>
          </a:p>
        </p:txBody>
      </p:sp>
      <p:pic>
        <p:nvPicPr>
          <p:cNvPr id="6" name="Billede 5">
            <a:extLst>
              <a:ext uri="{FF2B5EF4-FFF2-40B4-BE49-F238E27FC236}">
                <a16:creationId xmlns:a16="http://schemas.microsoft.com/office/drawing/2014/main" id="{9010FB5C-A83F-4146-B0C8-18773CB90C38}"/>
              </a:ext>
            </a:extLst>
          </p:cNvPr>
          <p:cNvPicPr>
            <a:picLocks noChangeAspect="1"/>
          </p:cNvPicPr>
          <p:nvPr/>
        </p:nvPicPr>
        <p:blipFill>
          <a:blip r:embed="rId2"/>
          <a:stretch>
            <a:fillRect/>
          </a:stretch>
        </p:blipFill>
        <p:spPr>
          <a:xfrm>
            <a:off x="946857" y="1380312"/>
            <a:ext cx="7824936" cy="4673226"/>
          </a:xfrm>
          <a:prstGeom prst="rect">
            <a:avLst/>
          </a:prstGeom>
        </p:spPr>
      </p:pic>
      <p:grpSp>
        <p:nvGrpSpPr>
          <p:cNvPr id="12" name="Gruppe 11">
            <a:extLst>
              <a:ext uri="{FF2B5EF4-FFF2-40B4-BE49-F238E27FC236}">
                <a16:creationId xmlns:a16="http://schemas.microsoft.com/office/drawing/2014/main" id="{D1DFFF6D-AC70-47EC-BFA2-23AF684445D2}"/>
              </a:ext>
            </a:extLst>
          </p:cNvPr>
          <p:cNvGrpSpPr/>
          <p:nvPr/>
        </p:nvGrpSpPr>
        <p:grpSpPr>
          <a:xfrm>
            <a:off x="621804" y="2748838"/>
            <a:ext cx="11422907" cy="504056"/>
            <a:chOff x="621804" y="2748838"/>
            <a:chExt cx="11422907" cy="504056"/>
          </a:xfrm>
        </p:grpSpPr>
        <p:sp>
          <p:nvSpPr>
            <p:cNvPr id="7" name="Rektangel 6">
              <a:extLst>
                <a:ext uri="{FF2B5EF4-FFF2-40B4-BE49-F238E27FC236}">
                  <a16:creationId xmlns:a16="http://schemas.microsoft.com/office/drawing/2014/main" id="{33837640-E66E-474E-8113-33BB09A2078C}"/>
                </a:ext>
              </a:extLst>
            </p:cNvPr>
            <p:cNvSpPr/>
            <p:nvPr/>
          </p:nvSpPr>
          <p:spPr bwMode="auto">
            <a:xfrm>
              <a:off x="621804" y="2748838"/>
              <a:ext cx="8064896" cy="504056"/>
            </a:xfrm>
            <a:prstGeom prst="rect">
              <a:avLst/>
            </a:prstGeom>
            <a:noFill/>
            <a:ln w="28575" cap="flat" cmpd="sng" algn="ctr">
              <a:solidFill>
                <a:schemeClr val="accent5">
                  <a:lumMod val="60000"/>
                  <a:lumOff val="4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Tekstfelt 9">
              <a:extLst>
                <a:ext uri="{FF2B5EF4-FFF2-40B4-BE49-F238E27FC236}">
                  <a16:creationId xmlns:a16="http://schemas.microsoft.com/office/drawing/2014/main" id="{EF6331A1-7717-4BFE-A411-E37F338D2ECB}"/>
                </a:ext>
              </a:extLst>
            </p:cNvPr>
            <p:cNvSpPr txBox="1"/>
            <p:nvPr/>
          </p:nvSpPr>
          <p:spPr>
            <a:xfrm>
              <a:off x="9328839" y="2865377"/>
              <a:ext cx="2715872" cy="263149"/>
            </a:xfrm>
            <a:prstGeom prst="rect">
              <a:avLst/>
            </a:prstGeom>
            <a:noFill/>
          </p:spPr>
          <p:txBody>
            <a:bodyPr wrap="none" lIns="0" tIns="0" rIns="0" bIns="0" rtlCol="0">
              <a:spAutoFit/>
            </a:bodyPr>
            <a:lstStyle/>
            <a:p>
              <a:pPr>
                <a:lnSpc>
                  <a:spcPct val="95000"/>
                </a:lnSpc>
              </a:pPr>
              <a:r>
                <a:rPr lang="en-US" sz="1800" b="1" dirty="0">
                  <a:latin typeface="+mn-lt"/>
                </a:rPr>
                <a:t>Requirement specification</a:t>
              </a:r>
            </a:p>
          </p:txBody>
        </p:sp>
        <p:sp>
          <p:nvSpPr>
            <p:cNvPr id="11" name="Pil: højre 10">
              <a:extLst>
                <a:ext uri="{FF2B5EF4-FFF2-40B4-BE49-F238E27FC236}">
                  <a16:creationId xmlns:a16="http://schemas.microsoft.com/office/drawing/2014/main" id="{C89D3FF3-CA35-410F-A0A4-9AB85A2977C1}"/>
                </a:ext>
              </a:extLst>
            </p:cNvPr>
            <p:cNvSpPr/>
            <p:nvPr/>
          </p:nvSpPr>
          <p:spPr bwMode="auto">
            <a:xfrm>
              <a:off x="8771793" y="2879997"/>
              <a:ext cx="490971" cy="233910"/>
            </a:xfrm>
            <a:prstGeom prst="rightArrow">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4" name="Gruppe 13">
            <a:extLst>
              <a:ext uri="{FF2B5EF4-FFF2-40B4-BE49-F238E27FC236}">
                <a16:creationId xmlns:a16="http://schemas.microsoft.com/office/drawing/2014/main" id="{DAA6E501-65D1-47C0-977E-F1C9BED42AAB}"/>
              </a:ext>
            </a:extLst>
          </p:cNvPr>
          <p:cNvGrpSpPr/>
          <p:nvPr/>
        </p:nvGrpSpPr>
        <p:grpSpPr>
          <a:xfrm>
            <a:off x="621804" y="3280926"/>
            <a:ext cx="10786130" cy="504056"/>
            <a:chOff x="621804" y="2748838"/>
            <a:chExt cx="10786130" cy="504056"/>
          </a:xfrm>
        </p:grpSpPr>
        <p:sp>
          <p:nvSpPr>
            <p:cNvPr id="15" name="Rektangel 14">
              <a:extLst>
                <a:ext uri="{FF2B5EF4-FFF2-40B4-BE49-F238E27FC236}">
                  <a16:creationId xmlns:a16="http://schemas.microsoft.com/office/drawing/2014/main" id="{47F3120A-072C-4093-83E7-62137A3290E4}"/>
                </a:ext>
              </a:extLst>
            </p:cNvPr>
            <p:cNvSpPr/>
            <p:nvPr/>
          </p:nvSpPr>
          <p:spPr bwMode="auto">
            <a:xfrm>
              <a:off x="621804" y="2748838"/>
              <a:ext cx="8064896" cy="504056"/>
            </a:xfrm>
            <a:prstGeom prst="rect">
              <a:avLst/>
            </a:prstGeom>
            <a:noFill/>
            <a:ln w="28575" cap="flat" cmpd="sng" algn="ctr">
              <a:solidFill>
                <a:schemeClr val="accent5">
                  <a:lumMod val="60000"/>
                  <a:lumOff val="4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6" name="Tekstfelt 15">
              <a:extLst>
                <a:ext uri="{FF2B5EF4-FFF2-40B4-BE49-F238E27FC236}">
                  <a16:creationId xmlns:a16="http://schemas.microsoft.com/office/drawing/2014/main" id="{51733BD6-C8BE-4788-9811-91E41809A4AE}"/>
                </a:ext>
              </a:extLst>
            </p:cNvPr>
            <p:cNvSpPr txBox="1"/>
            <p:nvPr/>
          </p:nvSpPr>
          <p:spPr>
            <a:xfrm>
              <a:off x="9328839" y="2865377"/>
              <a:ext cx="2079095" cy="263149"/>
            </a:xfrm>
            <a:prstGeom prst="rect">
              <a:avLst/>
            </a:prstGeom>
            <a:noFill/>
          </p:spPr>
          <p:txBody>
            <a:bodyPr wrap="none" lIns="0" tIns="0" rIns="0" bIns="0" rtlCol="0">
              <a:spAutoFit/>
            </a:bodyPr>
            <a:lstStyle/>
            <a:p>
              <a:pPr>
                <a:lnSpc>
                  <a:spcPct val="95000"/>
                </a:lnSpc>
              </a:pPr>
              <a:r>
                <a:rPr lang="en-US" sz="1800" b="1" dirty="0">
                  <a:latin typeface="+mn-lt"/>
                </a:rPr>
                <a:t>Design specification</a:t>
              </a:r>
            </a:p>
          </p:txBody>
        </p:sp>
        <p:sp>
          <p:nvSpPr>
            <p:cNvPr id="17" name="Pil: højre 16">
              <a:extLst>
                <a:ext uri="{FF2B5EF4-FFF2-40B4-BE49-F238E27FC236}">
                  <a16:creationId xmlns:a16="http://schemas.microsoft.com/office/drawing/2014/main" id="{97E0B7E6-C657-4185-8D97-94234A288E5A}"/>
                </a:ext>
              </a:extLst>
            </p:cNvPr>
            <p:cNvSpPr/>
            <p:nvPr/>
          </p:nvSpPr>
          <p:spPr bwMode="auto">
            <a:xfrm>
              <a:off x="8771793" y="2879997"/>
              <a:ext cx="490971" cy="233910"/>
            </a:xfrm>
            <a:prstGeom prst="rightArrow">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8" name="Gruppe 17">
            <a:extLst>
              <a:ext uri="{FF2B5EF4-FFF2-40B4-BE49-F238E27FC236}">
                <a16:creationId xmlns:a16="http://schemas.microsoft.com/office/drawing/2014/main" id="{3714A40D-574D-46DB-9C9A-E072312FC6FA}"/>
              </a:ext>
            </a:extLst>
          </p:cNvPr>
          <p:cNvGrpSpPr/>
          <p:nvPr/>
        </p:nvGrpSpPr>
        <p:grpSpPr>
          <a:xfrm>
            <a:off x="621804" y="3816052"/>
            <a:ext cx="10960857" cy="504056"/>
            <a:chOff x="621804" y="2748838"/>
            <a:chExt cx="10960857" cy="504056"/>
          </a:xfrm>
        </p:grpSpPr>
        <p:sp>
          <p:nvSpPr>
            <p:cNvPr id="19" name="Rektangel 18">
              <a:extLst>
                <a:ext uri="{FF2B5EF4-FFF2-40B4-BE49-F238E27FC236}">
                  <a16:creationId xmlns:a16="http://schemas.microsoft.com/office/drawing/2014/main" id="{AEF081CE-C05E-4905-AAD1-177D52E66C35}"/>
                </a:ext>
              </a:extLst>
            </p:cNvPr>
            <p:cNvSpPr/>
            <p:nvPr/>
          </p:nvSpPr>
          <p:spPr bwMode="auto">
            <a:xfrm>
              <a:off x="621804" y="2748838"/>
              <a:ext cx="8064896" cy="504056"/>
            </a:xfrm>
            <a:prstGeom prst="rect">
              <a:avLst/>
            </a:prstGeom>
            <a:noFill/>
            <a:ln w="28575" cap="flat" cmpd="sng" algn="ctr">
              <a:solidFill>
                <a:schemeClr val="accent5">
                  <a:lumMod val="60000"/>
                  <a:lumOff val="4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0" name="Tekstfelt 19">
              <a:extLst>
                <a:ext uri="{FF2B5EF4-FFF2-40B4-BE49-F238E27FC236}">
                  <a16:creationId xmlns:a16="http://schemas.microsoft.com/office/drawing/2014/main" id="{911F5E56-D3BB-4F84-8258-E1BE15BA33D7}"/>
                </a:ext>
              </a:extLst>
            </p:cNvPr>
            <p:cNvSpPr txBox="1"/>
            <p:nvPr/>
          </p:nvSpPr>
          <p:spPr>
            <a:xfrm>
              <a:off x="9328839" y="2865377"/>
              <a:ext cx="2253822" cy="263149"/>
            </a:xfrm>
            <a:prstGeom prst="rect">
              <a:avLst/>
            </a:prstGeom>
            <a:noFill/>
          </p:spPr>
          <p:txBody>
            <a:bodyPr wrap="none" lIns="0" tIns="0" rIns="0" bIns="0" rtlCol="0">
              <a:spAutoFit/>
            </a:bodyPr>
            <a:lstStyle/>
            <a:p>
              <a:pPr>
                <a:lnSpc>
                  <a:spcPct val="95000"/>
                </a:lnSpc>
              </a:pPr>
              <a:r>
                <a:rPr lang="en-US" sz="1800" b="1" dirty="0">
                  <a:latin typeface="+mn-lt"/>
                </a:rPr>
                <a:t>Implementation spec.</a:t>
              </a:r>
            </a:p>
          </p:txBody>
        </p:sp>
        <p:sp>
          <p:nvSpPr>
            <p:cNvPr id="21" name="Pil: højre 20">
              <a:extLst>
                <a:ext uri="{FF2B5EF4-FFF2-40B4-BE49-F238E27FC236}">
                  <a16:creationId xmlns:a16="http://schemas.microsoft.com/office/drawing/2014/main" id="{82C9E935-FAB6-45A7-B12F-FF71868A20DE}"/>
                </a:ext>
              </a:extLst>
            </p:cNvPr>
            <p:cNvSpPr/>
            <p:nvPr/>
          </p:nvSpPr>
          <p:spPr bwMode="auto">
            <a:xfrm>
              <a:off x="8771793" y="2879997"/>
              <a:ext cx="490971" cy="233910"/>
            </a:xfrm>
            <a:prstGeom prst="rightArrow">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22" name="Gruppe 21">
            <a:extLst>
              <a:ext uri="{FF2B5EF4-FFF2-40B4-BE49-F238E27FC236}">
                <a16:creationId xmlns:a16="http://schemas.microsoft.com/office/drawing/2014/main" id="{B85F8532-203F-434A-86AB-CA794A78498C}"/>
              </a:ext>
            </a:extLst>
          </p:cNvPr>
          <p:cNvGrpSpPr/>
          <p:nvPr/>
        </p:nvGrpSpPr>
        <p:grpSpPr>
          <a:xfrm>
            <a:off x="613484" y="4351163"/>
            <a:ext cx="10491947" cy="504056"/>
            <a:chOff x="621804" y="2748838"/>
            <a:chExt cx="10491947" cy="504056"/>
          </a:xfrm>
        </p:grpSpPr>
        <p:sp>
          <p:nvSpPr>
            <p:cNvPr id="23" name="Rektangel 22">
              <a:extLst>
                <a:ext uri="{FF2B5EF4-FFF2-40B4-BE49-F238E27FC236}">
                  <a16:creationId xmlns:a16="http://schemas.microsoft.com/office/drawing/2014/main" id="{C568F18F-F604-4F28-8707-7095B6A60040}"/>
                </a:ext>
              </a:extLst>
            </p:cNvPr>
            <p:cNvSpPr/>
            <p:nvPr/>
          </p:nvSpPr>
          <p:spPr bwMode="auto">
            <a:xfrm>
              <a:off x="621804" y="2748838"/>
              <a:ext cx="8064896" cy="504056"/>
            </a:xfrm>
            <a:prstGeom prst="rect">
              <a:avLst/>
            </a:prstGeom>
            <a:noFill/>
            <a:ln w="28575" cap="flat" cmpd="sng" algn="ctr">
              <a:solidFill>
                <a:schemeClr val="accent5">
                  <a:lumMod val="60000"/>
                  <a:lumOff val="4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4" name="Tekstfelt 23">
              <a:extLst>
                <a:ext uri="{FF2B5EF4-FFF2-40B4-BE49-F238E27FC236}">
                  <a16:creationId xmlns:a16="http://schemas.microsoft.com/office/drawing/2014/main" id="{5508EAA6-5A50-4C60-82E5-5BEB31418FF0}"/>
                </a:ext>
              </a:extLst>
            </p:cNvPr>
            <p:cNvSpPr txBox="1"/>
            <p:nvPr/>
          </p:nvSpPr>
          <p:spPr>
            <a:xfrm>
              <a:off x="9328839" y="2865377"/>
              <a:ext cx="1784912" cy="263149"/>
            </a:xfrm>
            <a:prstGeom prst="rect">
              <a:avLst/>
            </a:prstGeom>
            <a:noFill/>
          </p:spPr>
          <p:txBody>
            <a:bodyPr wrap="none" lIns="0" tIns="0" rIns="0" bIns="0" rtlCol="0">
              <a:spAutoFit/>
            </a:bodyPr>
            <a:lstStyle/>
            <a:p>
              <a:pPr>
                <a:lnSpc>
                  <a:spcPct val="95000"/>
                </a:lnSpc>
              </a:pPr>
              <a:r>
                <a:rPr lang="en-US" sz="1800" b="1" dirty="0">
                  <a:latin typeface="+mn-lt"/>
                </a:rPr>
                <a:t>Test specification</a:t>
              </a:r>
            </a:p>
          </p:txBody>
        </p:sp>
        <p:sp>
          <p:nvSpPr>
            <p:cNvPr id="25" name="Pil: højre 24">
              <a:extLst>
                <a:ext uri="{FF2B5EF4-FFF2-40B4-BE49-F238E27FC236}">
                  <a16:creationId xmlns:a16="http://schemas.microsoft.com/office/drawing/2014/main" id="{3A50E526-58E5-4E48-991E-773A27FE024E}"/>
                </a:ext>
              </a:extLst>
            </p:cNvPr>
            <p:cNvSpPr/>
            <p:nvPr/>
          </p:nvSpPr>
          <p:spPr bwMode="auto">
            <a:xfrm>
              <a:off x="8771793" y="2879997"/>
              <a:ext cx="490971" cy="233910"/>
            </a:xfrm>
            <a:prstGeom prst="rightArrow">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sp>
        <p:nvSpPr>
          <p:cNvPr id="13" name="Tekstfelt 12">
            <a:extLst>
              <a:ext uri="{FF2B5EF4-FFF2-40B4-BE49-F238E27FC236}">
                <a16:creationId xmlns:a16="http://schemas.microsoft.com/office/drawing/2014/main" id="{798B021F-BD4B-4A15-A09F-B12C3D0F25E4}"/>
              </a:ext>
            </a:extLst>
          </p:cNvPr>
          <p:cNvSpPr txBox="1"/>
          <p:nvPr/>
        </p:nvSpPr>
        <p:spPr>
          <a:xfrm>
            <a:off x="8902724" y="1491155"/>
            <a:ext cx="1986313" cy="467820"/>
          </a:xfrm>
          <a:prstGeom prst="rect">
            <a:avLst/>
          </a:prstGeom>
          <a:noFill/>
        </p:spPr>
        <p:txBody>
          <a:bodyPr wrap="none" lIns="0" tIns="0" rIns="0" bIns="0" rtlCol="0">
            <a:spAutoFit/>
          </a:bodyPr>
          <a:lstStyle/>
          <a:p>
            <a:pPr>
              <a:lnSpc>
                <a:spcPct val="95000"/>
              </a:lnSpc>
            </a:pPr>
            <a:r>
              <a:rPr lang="en-US" sz="1600" b="1" dirty="0">
                <a:latin typeface="+mn-lt"/>
              </a:rPr>
              <a:t>HOW TO DOCUMENT </a:t>
            </a:r>
          </a:p>
          <a:p>
            <a:pPr>
              <a:lnSpc>
                <a:spcPct val="95000"/>
              </a:lnSpc>
            </a:pPr>
            <a:r>
              <a:rPr lang="en-US" sz="1600" b="1" dirty="0">
                <a:latin typeface="+mn-lt"/>
              </a:rPr>
              <a:t>YOUR PROJECTS:</a:t>
            </a:r>
          </a:p>
        </p:txBody>
      </p:sp>
      <p:grpSp>
        <p:nvGrpSpPr>
          <p:cNvPr id="27" name="Gruppe 26">
            <a:extLst>
              <a:ext uri="{FF2B5EF4-FFF2-40B4-BE49-F238E27FC236}">
                <a16:creationId xmlns:a16="http://schemas.microsoft.com/office/drawing/2014/main" id="{F852BF45-8551-4D42-A5B3-79E7879DC95A}"/>
              </a:ext>
            </a:extLst>
          </p:cNvPr>
          <p:cNvGrpSpPr/>
          <p:nvPr/>
        </p:nvGrpSpPr>
        <p:grpSpPr>
          <a:xfrm>
            <a:off x="625059" y="2217190"/>
            <a:ext cx="10096005" cy="504056"/>
            <a:chOff x="621804" y="2748838"/>
            <a:chExt cx="10096005" cy="504056"/>
          </a:xfrm>
        </p:grpSpPr>
        <p:sp>
          <p:nvSpPr>
            <p:cNvPr id="28" name="Rektangel 27">
              <a:extLst>
                <a:ext uri="{FF2B5EF4-FFF2-40B4-BE49-F238E27FC236}">
                  <a16:creationId xmlns:a16="http://schemas.microsoft.com/office/drawing/2014/main" id="{66A88C26-79DF-4C75-9EA8-3FE96E276F6D}"/>
                </a:ext>
              </a:extLst>
            </p:cNvPr>
            <p:cNvSpPr/>
            <p:nvPr/>
          </p:nvSpPr>
          <p:spPr bwMode="auto">
            <a:xfrm>
              <a:off x="621804" y="2748838"/>
              <a:ext cx="8064896" cy="504056"/>
            </a:xfrm>
            <a:prstGeom prst="rect">
              <a:avLst/>
            </a:prstGeom>
            <a:noFill/>
            <a:ln w="28575" cap="flat" cmpd="sng" algn="ctr">
              <a:solidFill>
                <a:srgbClr val="92D05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9" name="Tekstfelt 28">
              <a:extLst>
                <a:ext uri="{FF2B5EF4-FFF2-40B4-BE49-F238E27FC236}">
                  <a16:creationId xmlns:a16="http://schemas.microsoft.com/office/drawing/2014/main" id="{D6CDCAB4-595D-4573-A42D-FD13481749FB}"/>
                </a:ext>
              </a:extLst>
            </p:cNvPr>
            <p:cNvSpPr txBox="1"/>
            <p:nvPr/>
          </p:nvSpPr>
          <p:spPr>
            <a:xfrm>
              <a:off x="9328839" y="2865377"/>
              <a:ext cx="1388970" cy="263149"/>
            </a:xfrm>
            <a:prstGeom prst="rect">
              <a:avLst/>
            </a:prstGeom>
            <a:noFill/>
          </p:spPr>
          <p:txBody>
            <a:bodyPr wrap="none" lIns="0" tIns="0" rIns="0" bIns="0" rtlCol="0">
              <a:spAutoFit/>
            </a:bodyPr>
            <a:lstStyle/>
            <a:p>
              <a:pPr>
                <a:lnSpc>
                  <a:spcPct val="95000"/>
                </a:lnSpc>
              </a:pPr>
              <a:r>
                <a:rPr lang="en-US" sz="1800" b="1" dirty="0">
                  <a:latin typeface="+mn-lt"/>
                </a:rPr>
                <a:t>Project report</a:t>
              </a:r>
            </a:p>
          </p:txBody>
        </p:sp>
        <p:sp>
          <p:nvSpPr>
            <p:cNvPr id="30" name="Pil: højre 29">
              <a:extLst>
                <a:ext uri="{FF2B5EF4-FFF2-40B4-BE49-F238E27FC236}">
                  <a16:creationId xmlns:a16="http://schemas.microsoft.com/office/drawing/2014/main" id="{24D9F445-C707-40CB-A84D-ECDA2056B229}"/>
                </a:ext>
              </a:extLst>
            </p:cNvPr>
            <p:cNvSpPr/>
            <p:nvPr/>
          </p:nvSpPr>
          <p:spPr bwMode="auto">
            <a:xfrm>
              <a:off x="8771793" y="2879997"/>
              <a:ext cx="490971" cy="233910"/>
            </a:xfrm>
            <a:prstGeom prst="rightArrow">
              <a:avLst/>
            </a:prstGeom>
            <a:solidFill>
              <a:srgbClr val="92D050"/>
            </a:solidFill>
            <a:ln w="1778"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35" name="Gruppe 34">
            <a:extLst>
              <a:ext uri="{FF2B5EF4-FFF2-40B4-BE49-F238E27FC236}">
                <a16:creationId xmlns:a16="http://schemas.microsoft.com/office/drawing/2014/main" id="{E5ECE2D6-C42E-47A0-83F0-4916484A3DC6}"/>
              </a:ext>
            </a:extLst>
          </p:cNvPr>
          <p:cNvGrpSpPr/>
          <p:nvPr/>
        </p:nvGrpSpPr>
        <p:grpSpPr>
          <a:xfrm>
            <a:off x="609340" y="4899026"/>
            <a:ext cx="11372316" cy="905986"/>
            <a:chOff x="621804" y="2748838"/>
            <a:chExt cx="11372316" cy="905986"/>
          </a:xfrm>
        </p:grpSpPr>
        <p:sp>
          <p:nvSpPr>
            <p:cNvPr id="36" name="Rektangel 35">
              <a:extLst>
                <a:ext uri="{FF2B5EF4-FFF2-40B4-BE49-F238E27FC236}">
                  <a16:creationId xmlns:a16="http://schemas.microsoft.com/office/drawing/2014/main" id="{688D3376-885B-4A02-8792-4214A2635853}"/>
                </a:ext>
              </a:extLst>
            </p:cNvPr>
            <p:cNvSpPr/>
            <p:nvPr/>
          </p:nvSpPr>
          <p:spPr bwMode="auto">
            <a:xfrm>
              <a:off x="621804" y="2748838"/>
              <a:ext cx="8064896" cy="504056"/>
            </a:xfrm>
            <a:prstGeom prst="rect">
              <a:avLst/>
            </a:prstGeom>
            <a:noFill/>
            <a:ln w="28575" cap="flat" cmpd="sng" algn="ctr">
              <a:solidFill>
                <a:srgbClr val="7030A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37" name="Tekstfelt 36">
              <a:extLst>
                <a:ext uri="{FF2B5EF4-FFF2-40B4-BE49-F238E27FC236}">
                  <a16:creationId xmlns:a16="http://schemas.microsoft.com/office/drawing/2014/main" id="{8E46253F-DF7E-4F76-9524-9558AE2275FC}"/>
                </a:ext>
              </a:extLst>
            </p:cNvPr>
            <p:cNvSpPr txBox="1"/>
            <p:nvPr/>
          </p:nvSpPr>
          <p:spPr>
            <a:xfrm>
              <a:off x="9328839" y="2865377"/>
              <a:ext cx="2665281" cy="789447"/>
            </a:xfrm>
            <a:prstGeom prst="rect">
              <a:avLst/>
            </a:prstGeom>
            <a:noFill/>
          </p:spPr>
          <p:txBody>
            <a:bodyPr wrap="none" lIns="0" tIns="0" rIns="0" bIns="0" rtlCol="0">
              <a:spAutoFit/>
            </a:bodyPr>
            <a:lstStyle/>
            <a:p>
              <a:pPr>
                <a:lnSpc>
                  <a:spcPct val="95000"/>
                </a:lnSpc>
              </a:pPr>
              <a:r>
                <a:rPr lang="en-US" sz="1800" b="1" dirty="0">
                  <a:latin typeface="+mn-lt"/>
                </a:rPr>
                <a:t>Demo/video presentation</a:t>
              </a:r>
            </a:p>
            <a:p>
              <a:pPr>
                <a:lnSpc>
                  <a:spcPct val="95000"/>
                </a:lnSpc>
              </a:pPr>
              <a:r>
                <a:rPr lang="en-US" sz="1800" b="1" dirty="0">
                  <a:latin typeface="+mn-lt"/>
                </a:rPr>
                <a:t>Project report</a:t>
              </a:r>
            </a:p>
            <a:p>
              <a:pPr>
                <a:lnSpc>
                  <a:spcPct val="95000"/>
                </a:lnSpc>
              </a:pPr>
              <a:endParaRPr lang="en-US" sz="1800" b="1" dirty="0">
                <a:latin typeface="+mn-lt"/>
              </a:endParaRPr>
            </a:p>
          </p:txBody>
        </p:sp>
        <p:sp>
          <p:nvSpPr>
            <p:cNvPr id="38" name="Pil: højre 37">
              <a:extLst>
                <a:ext uri="{FF2B5EF4-FFF2-40B4-BE49-F238E27FC236}">
                  <a16:creationId xmlns:a16="http://schemas.microsoft.com/office/drawing/2014/main" id="{F0AF90AC-9BE4-4FC4-B947-854669D77788}"/>
                </a:ext>
              </a:extLst>
            </p:cNvPr>
            <p:cNvSpPr/>
            <p:nvPr/>
          </p:nvSpPr>
          <p:spPr bwMode="auto">
            <a:xfrm>
              <a:off x="8771793" y="2879997"/>
              <a:ext cx="490971" cy="233910"/>
            </a:xfrm>
            <a:prstGeom prst="rightArrow">
              <a:avLst/>
            </a:prstGeom>
            <a:solidFill>
              <a:srgbClr val="7030A0"/>
            </a:solidFill>
            <a:ln w="1778"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sp>
        <p:nvSpPr>
          <p:cNvPr id="26" name="Tekstfelt 25">
            <a:extLst>
              <a:ext uri="{FF2B5EF4-FFF2-40B4-BE49-F238E27FC236}">
                <a16:creationId xmlns:a16="http://schemas.microsoft.com/office/drawing/2014/main" id="{7127C296-787D-4BD8-9E1D-A2BFDB41B574}"/>
              </a:ext>
            </a:extLst>
          </p:cNvPr>
          <p:cNvSpPr txBox="1"/>
          <p:nvPr/>
        </p:nvSpPr>
        <p:spPr>
          <a:xfrm>
            <a:off x="1413892" y="6007238"/>
            <a:ext cx="9695283" cy="233910"/>
          </a:xfrm>
          <a:prstGeom prst="rect">
            <a:avLst/>
          </a:prstGeom>
          <a:noFill/>
        </p:spPr>
        <p:txBody>
          <a:bodyPr wrap="none" lIns="0" tIns="0" rIns="0" bIns="0" rtlCol="0">
            <a:spAutoFit/>
          </a:bodyPr>
          <a:lstStyle/>
          <a:p>
            <a:pPr>
              <a:lnSpc>
                <a:spcPct val="95000"/>
              </a:lnSpc>
            </a:pPr>
            <a:r>
              <a:rPr lang="en-US" sz="1600" dirty="0">
                <a:latin typeface="+mn-lt"/>
              </a:rPr>
              <a:t>You may add Scrum or XP if you like – but there will be no support </a:t>
            </a:r>
            <a:r>
              <a:rPr lang="en-US" sz="1100" dirty="0">
                <a:latin typeface="+mn-lt"/>
              </a:rPr>
              <a:t>(from scrummage from rugby / Extreme Programming)</a:t>
            </a:r>
            <a:r>
              <a:rPr lang="da-DK" sz="500" b="0" i="1" dirty="0">
                <a:solidFill>
                  <a:srgbClr val="202122"/>
                </a:solidFill>
                <a:effectLst/>
                <a:latin typeface="Arial" panose="020B0604020202020204" pitchFamily="34" charset="0"/>
              </a:rPr>
              <a:t>)</a:t>
            </a:r>
            <a:endParaRPr lang="en-US" sz="1100" dirty="0">
              <a:latin typeface="+mn-lt"/>
            </a:endParaRPr>
          </a:p>
        </p:txBody>
      </p:sp>
    </p:spTree>
    <p:extLst>
      <p:ext uri="{BB962C8B-B14F-4D97-AF65-F5344CB8AC3E}">
        <p14:creationId xmlns:p14="http://schemas.microsoft.com/office/powerpoint/2010/main" val="69309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48CD5-6D49-4C45-942B-FEDFC749496D}"/>
              </a:ext>
            </a:extLst>
          </p:cNvPr>
          <p:cNvSpPr>
            <a:spLocks noGrp="1"/>
          </p:cNvSpPr>
          <p:nvPr>
            <p:ph type="title"/>
          </p:nvPr>
        </p:nvSpPr>
        <p:spPr/>
        <p:txBody>
          <a:bodyPr/>
          <a:lstStyle/>
          <a:p>
            <a:r>
              <a:rPr lang="en-US" dirty="0"/>
              <a:t>Week plan 1-4</a:t>
            </a:r>
          </a:p>
        </p:txBody>
      </p:sp>
      <p:graphicFrame>
        <p:nvGraphicFramePr>
          <p:cNvPr id="5" name="Tabel 5">
            <a:extLst>
              <a:ext uri="{FF2B5EF4-FFF2-40B4-BE49-F238E27FC236}">
                <a16:creationId xmlns:a16="http://schemas.microsoft.com/office/drawing/2014/main" id="{63EE8510-8F76-4AD4-8EC4-768372C1E8DE}"/>
              </a:ext>
            </a:extLst>
          </p:cNvPr>
          <p:cNvGraphicFramePr>
            <a:graphicFrameLocks noGrp="1"/>
          </p:cNvGraphicFramePr>
          <p:nvPr>
            <p:ph idx="1"/>
            <p:extLst>
              <p:ext uri="{D42A27DB-BD31-4B8C-83A1-F6EECF244321}">
                <p14:modId xmlns:p14="http://schemas.microsoft.com/office/powerpoint/2010/main" val="452973872"/>
              </p:ext>
            </p:extLst>
          </p:nvPr>
        </p:nvGraphicFramePr>
        <p:xfrm>
          <a:off x="985838" y="1373188"/>
          <a:ext cx="10220320" cy="5400040"/>
        </p:xfrm>
        <a:graphic>
          <a:graphicData uri="http://schemas.openxmlformats.org/drawingml/2006/table">
            <a:tbl>
              <a:tblPr firstRow="1" bandRow="1">
                <a:tableStyleId>{5C22544A-7EE6-4342-B048-85BDC9FD1C3A}</a:tableStyleId>
              </a:tblPr>
              <a:tblGrid>
                <a:gridCol w="1868214">
                  <a:extLst>
                    <a:ext uri="{9D8B030D-6E8A-4147-A177-3AD203B41FA5}">
                      <a16:colId xmlns:a16="http://schemas.microsoft.com/office/drawing/2014/main" val="2664451335"/>
                    </a:ext>
                  </a:extLst>
                </a:gridCol>
                <a:gridCol w="1728192">
                  <a:extLst>
                    <a:ext uri="{9D8B030D-6E8A-4147-A177-3AD203B41FA5}">
                      <a16:colId xmlns:a16="http://schemas.microsoft.com/office/drawing/2014/main" val="2115180732"/>
                    </a:ext>
                  </a:extLst>
                </a:gridCol>
                <a:gridCol w="3744416">
                  <a:extLst>
                    <a:ext uri="{9D8B030D-6E8A-4147-A177-3AD203B41FA5}">
                      <a16:colId xmlns:a16="http://schemas.microsoft.com/office/drawing/2014/main" val="3907593850"/>
                    </a:ext>
                  </a:extLst>
                </a:gridCol>
                <a:gridCol w="1584176">
                  <a:extLst>
                    <a:ext uri="{9D8B030D-6E8A-4147-A177-3AD203B41FA5}">
                      <a16:colId xmlns:a16="http://schemas.microsoft.com/office/drawing/2014/main" val="822806672"/>
                    </a:ext>
                  </a:extLst>
                </a:gridCol>
                <a:gridCol w="1295322">
                  <a:extLst>
                    <a:ext uri="{9D8B030D-6E8A-4147-A177-3AD203B41FA5}">
                      <a16:colId xmlns:a16="http://schemas.microsoft.com/office/drawing/2014/main" val="740069120"/>
                    </a:ext>
                  </a:extLst>
                </a:gridCol>
              </a:tblGrid>
              <a:tr h="370840">
                <a:tc>
                  <a:txBody>
                    <a:bodyPr/>
                    <a:lstStyle/>
                    <a:p>
                      <a:r>
                        <a:rPr lang="en-US" dirty="0"/>
                        <a:t>Week</a:t>
                      </a:r>
                    </a:p>
                  </a:txBody>
                  <a:tcPr/>
                </a:tc>
                <a:tc>
                  <a:txBody>
                    <a:bodyPr/>
                    <a:lstStyle/>
                    <a:p>
                      <a:r>
                        <a:rPr lang="en-US" dirty="0"/>
                        <a:t>Agenda</a:t>
                      </a:r>
                    </a:p>
                  </a:txBody>
                  <a:tcPr/>
                </a:tc>
                <a:tc>
                  <a:txBody>
                    <a:bodyPr/>
                    <a:lstStyle/>
                    <a:p>
                      <a:r>
                        <a:rPr lang="en-US" dirty="0"/>
                        <a:t>Milestones</a:t>
                      </a:r>
                    </a:p>
                  </a:txBody>
                  <a:tcPr/>
                </a:tc>
                <a:tc>
                  <a:txBody>
                    <a:bodyPr/>
                    <a:lstStyle/>
                    <a:p>
                      <a:r>
                        <a:rPr lang="en-US" dirty="0"/>
                        <a:t>Reading</a:t>
                      </a:r>
                    </a:p>
                  </a:txBody>
                  <a:tcPr/>
                </a:tc>
                <a:tc>
                  <a:txBody>
                    <a:bodyPr/>
                    <a:lstStyle/>
                    <a:p>
                      <a:r>
                        <a:rPr lang="en-US" dirty="0"/>
                        <a:t>Tutorial</a:t>
                      </a:r>
                    </a:p>
                  </a:txBody>
                  <a:tcPr/>
                </a:tc>
                <a:extLst>
                  <a:ext uri="{0D108BD9-81ED-4DB2-BD59-A6C34878D82A}">
                    <a16:rowId xmlns:a16="http://schemas.microsoft.com/office/drawing/2014/main" val="3774420961"/>
                  </a:ext>
                </a:extLst>
              </a:tr>
              <a:tr h="370840">
                <a:tc>
                  <a:txBody>
                    <a:bodyPr/>
                    <a:lstStyle/>
                    <a:p>
                      <a:pPr marL="0" indent="0">
                        <a:buNone/>
                      </a:pPr>
                      <a:r>
                        <a:rPr lang="en-US" dirty="0"/>
                        <a:t>W1. </a:t>
                      </a:r>
                    </a:p>
                    <a:p>
                      <a:pPr marL="0" indent="0">
                        <a:buNone/>
                      </a:pPr>
                      <a:r>
                        <a:rPr lang="en-US" dirty="0"/>
                        <a:t>Introduction</a:t>
                      </a:r>
                    </a:p>
                  </a:txBody>
                  <a:tcPr/>
                </a:tc>
                <a:tc>
                  <a:txBody>
                    <a:bodyPr/>
                    <a:lstStyle/>
                    <a:p>
                      <a:r>
                        <a:rPr lang="en-US" dirty="0"/>
                        <a:t>Course introduction</a:t>
                      </a:r>
                    </a:p>
                  </a:txBody>
                  <a:tcPr/>
                </a:tc>
                <a:tc>
                  <a:txBody>
                    <a:bodyPr/>
                    <a:lstStyle/>
                    <a:p>
                      <a:r>
                        <a:rPr lang="en-US" dirty="0"/>
                        <a:t>M1. </a:t>
                      </a:r>
                    </a:p>
                    <a:p>
                      <a:r>
                        <a:rPr lang="en-US" dirty="0"/>
                        <a:t>Form groups and start </a:t>
                      </a:r>
                    </a:p>
                    <a:p>
                      <a:r>
                        <a:rPr lang="en-US" dirty="0"/>
                        <a:t>requirement specification</a:t>
                      </a:r>
                    </a:p>
                  </a:txBody>
                  <a:tcPr/>
                </a:tc>
                <a:tc>
                  <a:txBody>
                    <a:bodyPr/>
                    <a:lstStyle/>
                    <a:p>
                      <a:r>
                        <a:rPr lang="en-US" dirty="0"/>
                        <a:t>SE (9</a:t>
                      </a:r>
                      <a:r>
                        <a:rPr lang="en-US" baseline="30000" dirty="0"/>
                        <a:t>th </a:t>
                      </a:r>
                      <a:r>
                        <a:rPr lang="en-US" dirty="0"/>
                        <a:t>or 10</a:t>
                      </a:r>
                      <a:r>
                        <a:rPr lang="en-US" baseline="30000" dirty="0"/>
                        <a:t>th</a:t>
                      </a:r>
                      <a:r>
                        <a:rPr lang="en-US" dirty="0"/>
                        <a:t>)</a:t>
                      </a:r>
                    </a:p>
                    <a:p>
                      <a:r>
                        <a:rPr lang="en-US" dirty="0"/>
                        <a:t>Chapters 1-2</a:t>
                      </a:r>
                    </a:p>
                  </a:txBody>
                  <a:tcPr/>
                </a:tc>
                <a:tc>
                  <a:txBody>
                    <a:bodyPr/>
                    <a:lstStyle/>
                    <a:p>
                      <a:r>
                        <a:rPr lang="en-US" dirty="0"/>
                        <a:t>T1: </a:t>
                      </a:r>
                    </a:p>
                    <a:p>
                      <a:r>
                        <a:rPr lang="en-US" dirty="0"/>
                        <a:t>Setting up the Pi</a:t>
                      </a:r>
                    </a:p>
                  </a:txBody>
                  <a:tcPr/>
                </a:tc>
                <a:extLst>
                  <a:ext uri="{0D108BD9-81ED-4DB2-BD59-A6C34878D82A}">
                    <a16:rowId xmlns:a16="http://schemas.microsoft.com/office/drawing/2014/main" val="2750287192"/>
                  </a:ext>
                </a:extLst>
              </a:tr>
              <a:tr h="370840">
                <a:tc>
                  <a:txBody>
                    <a:bodyPr/>
                    <a:lstStyle/>
                    <a:p>
                      <a:r>
                        <a:rPr lang="en-US" dirty="0"/>
                        <a:t>W2. Requirement specification</a:t>
                      </a:r>
                    </a:p>
                  </a:txBody>
                  <a:tcPr/>
                </a:tc>
                <a:tc>
                  <a:txBody>
                    <a:bodyPr/>
                    <a:lstStyle/>
                    <a:p>
                      <a:r>
                        <a:rPr lang="en-US" dirty="0"/>
                        <a:t>Finalize requirement specification</a:t>
                      </a:r>
                    </a:p>
                  </a:txBody>
                  <a:tcPr/>
                </a:tc>
                <a:tc>
                  <a:txBody>
                    <a:bodyPr/>
                    <a:lstStyle/>
                    <a:p>
                      <a:r>
                        <a:rPr lang="en-US" dirty="0"/>
                        <a:t>M2. </a:t>
                      </a:r>
                    </a:p>
                    <a:p>
                      <a:r>
                        <a:rPr lang="en-US" dirty="0"/>
                        <a:t>Finalize iteration 1 of </a:t>
                      </a:r>
                    </a:p>
                    <a:p>
                      <a:r>
                        <a:rPr lang="en-US" dirty="0"/>
                        <a:t>requirement specification.</a:t>
                      </a:r>
                    </a:p>
                  </a:txBody>
                  <a:tcPr/>
                </a:tc>
                <a:tc>
                  <a:txBody>
                    <a:bodyPr/>
                    <a:lstStyle/>
                    <a:p>
                      <a:r>
                        <a:rPr lang="en-US" dirty="0"/>
                        <a:t>SE: </a:t>
                      </a:r>
                    </a:p>
                    <a:p>
                      <a:r>
                        <a:rPr lang="en-US" dirty="0"/>
                        <a:t>Chapters 3-4</a:t>
                      </a:r>
                    </a:p>
                    <a:p>
                      <a:r>
                        <a:rPr lang="en-US" dirty="0"/>
                        <a:t>+ 3 previous final year project reports</a:t>
                      </a:r>
                    </a:p>
                  </a:txBody>
                  <a:tcPr/>
                </a:tc>
                <a:tc>
                  <a:txBody>
                    <a:bodyPr/>
                    <a:lstStyle/>
                    <a:p>
                      <a:r>
                        <a:rPr lang="en-US" dirty="0"/>
                        <a:t>T2:</a:t>
                      </a:r>
                    </a:p>
                    <a:p>
                      <a:r>
                        <a:rPr lang="en-US" dirty="0"/>
                        <a:t>Installing Mosquito server on Pi &amp; PC</a:t>
                      </a:r>
                    </a:p>
                  </a:txBody>
                  <a:tcPr/>
                </a:tc>
                <a:extLst>
                  <a:ext uri="{0D108BD9-81ED-4DB2-BD59-A6C34878D82A}">
                    <a16:rowId xmlns:a16="http://schemas.microsoft.com/office/drawing/2014/main" val="1291958751"/>
                  </a:ext>
                </a:extLst>
              </a:tr>
              <a:tr h="370840">
                <a:tc>
                  <a:txBody>
                    <a:bodyPr/>
                    <a:lstStyle/>
                    <a:p>
                      <a:r>
                        <a:rPr lang="en-US" dirty="0"/>
                        <a:t>W3.</a:t>
                      </a:r>
                    </a:p>
                    <a:p>
                      <a:r>
                        <a:rPr lang="en-US" dirty="0"/>
                        <a:t>Architectural design I</a:t>
                      </a:r>
                    </a:p>
                  </a:txBody>
                  <a:tcPr/>
                </a:tc>
                <a:tc>
                  <a:txBody>
                    <a:bodyPr/>
                    <a:lstStyle/>
                    <a:p>
                      <a:r>
                        <a:rPr lang="en-US" dirty="0"/>
                        <a:t>Create high-level design specification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M3. Finalize iteration 2 of requirement specification. Approved by peer team</a:t>
                      </a:r>
                    </a:p>
                    <a:p>
                      <a:endParaRPr lang="en-US" dirty="0"/>
                    </a:p>
                  </a:txBody>
                  <a:tcPr/>
                </a:tc>
                <a:tc>
                  <a:txBody>
                    <a:bodyPr/>
                    <a:lstStyle/>
                    <a:p>
                      <a:r>
                        <a:rPr lang="en-US" dirty="0"/>
                        <a:t>SE. </a:t>
                      </a:r>
                    </a:p>
                    <a:p>
                      <a:r>
                        <a:rPr lang="en-US" dirty="0"/>
                        <a:t>Chapters 5-6</a:t>
                      </a:r>
                    </a:p>
                  </a:txBody>
                  <a:tcPr/>
                </a:tc>
                <a:tc>
                  <a:txBody>
                    <a:bodyPr/>
                    <a:lstStyle/>
                    <a:p>
                      <a:r>
                        <a:rPr lang="en-US" dirty="0"/>
                        <a:t>T3.</a:t>
                      </a:r>
                    </a:p>
                    <a:p>
                      <a:r>
                        <a:rPr lang="en-US" dirty="0"/>
                        <a:t>Setting up Zigbee2Mqtt (Z2M)</a:t>
                      </a:r>
                    </a:p>
                  </a:txBody>
                  <a:tcPr/>
                </a:tc>
                <a:extLst>
                  <a:ext uri="{0D108BD9-81ED-4DB2-BD59-A6C34878D82A}">
                    <a16:rowId xmlns:a16="http://schemas.microsoft.com/office/drawing/2014/main" val="3555849207"/>
                  </a:ext>
                </a:extLst>
              </a:tr>
              <a:tr h="370840">
                <a:tc>
                  <a:txBody>
                    <a:bodyPr/>
                    <a:lstStyle/>
                    <a:p>
                      <a:r>
                        <a:rPr lang="en-US" dirty="0"/>
                        <a:t>W4.</a:t>
                      </a:r>
                    </a:p>
                    <a:p>
                      <a:r>
                        <a:rPr lang="en-US" dirty="0"/>
                        <a:t>Architectural design II</a:t>
                      </a:r>
                    </a:p>
                  </a:txBody>
                  <a:tcPr/>
                </a:tc>
                <a:tc>
                  <a:txBody>
                    <a:bodyPr/>
                    <a:lstStyle/>
                    <a:p>
                      <a:r>
                        <a:rPr lang="en-US" dirty="0"/>
                        <a:t>Finalize architectural design</a:t>
                      </a:r>
                    </a:p>
                  </a:txBody>
                  <a:tcPr/>
                </a:tc>
                <a:tc>
                  <a:txBody>
                    <a:bodyPr/>
                    <a:lstStyle/>
                    <a:p>
                      <a:r>
                        <a:rPr lang="en-US" dirty="0"/>
                        <a:t>M4. </a:t>
                      </a:r>
                    </a:p>
                    <a:p>
                      <a:r>
                        <a:rPr lang="en-US" dirty="0"/>
                        <a:t>Finalize version 1 of architectural design specification</a:t>
                      </a:r>
                    </a:p>
                  </a:txBody>
                  <a:tcPr/>
                </a:tc>
                <a:tc>
                  <a:txBody>
                    <a:bodyPr/>
                    <a:lstStyle/>
                    <a:p>
                      <a:r>
                        <a:rPr lang="en-US" dirty="0"/>
                        <a:t>SE. </a:t>
                      </a:r>
                    </a:p>
                    <a:p>
                      <a:r>
                        <a:rPr lang="en-US" dirty="0"/>
                        <a:t>Chapters 7</a:t>
                      </a:r>
                    </a:p>
                    <a:p>
                      <a:endParaRPr lang="en-US" dirty="0"/>
                    </a:p>
                  </a:txBody>
                  <a:tcPr/>
                </a:tc>
                <a:tc>
                  <a:txBody>
                    <a:bodyPr/>
                    <a:lstStyle/>
                    <a:p>
                      <a:r>
                        <a:rPr lang="en-US" dirty="0"/>
                        <a:t>T4.</a:t>
                      </a:r>
                    </a:p>
                    <a:p>
                      <a:r>
                        <a:rPr lang="en-US" dirty="0"/>
                        <a:t>Z2M and PIR sensors</a:t>
                      </a:r>
                    </a:p>
                    <a:p>
                      <a:endParaRPr lang="en-US" dirty="0"/>
                    </a:p>
                  </a:txBody>
                  <a:tcPr/>
                </a:tc>
                <a:extLst>
                  <a:ext uri="{0D108BD9-81ED-4DB2-BD59-A6C34878D82A}">
                    <a16:rowId xmlns:a16="http://schemas.microsoft.com/office/drawing/2014/main" val="2788182669"/>
                  </a:ext>
                </a:extLst>
              </a:tr>
            </a:tbl>
          </a:graphicData>
        </a:graphic>
      </p:graphicFrame>
      <p:sp>
        <p:nvSpPr>
          <p:cNvPr id="4" name="Pladsholder til dato 3">
            <a:extLst>
              <a:ext uri="{FF2B5EF4-FFF2-40B4-BE49-F238E27FC236}">
                <a16:creationId xmlns:a16="http://schemas.microsoft.com/office/drawing/2014/main" id="{5C547212-8876-4FBE-9A32-5B4321F3C14D}"/>
              </a:ext>
            </a:extLst>
          </p:cNvPr>
          <p:cNvSpPr>
            <a:spLocks noGrp="1"/>
          </p:cNvSpPr>
          <p:nvPr>
            <p:ph type="dt" sz="half" idx="10"/>
          </p:nvPr>
        </p:nvSpPr>
        <p:spPr/>
        <p:txBody>
          <a:bodyPr/>
          <a:lstStyle/>
          <a:p>
            <a:fld id="{91713723-A829-4696-B480-A31FBFBBCCDB}" type="datetime1">
              <a:rPr lang="en-GB" smtClean="0"/>
              <a:t>28/01/2021</a:t>
            </a:fld>
            <a:r>
              <a:rPr lang="en-GB"/>
              <a:t>30/10/2020</a:t>
            </a:r>
            <a:endParaRPr lang="en-GB" dirty="0"/>
          </a:p>
        </p:txBody>
      </p:sp>
    </p:spTree>
    <p:extLst>
      <p:ext uri="{BB962C8B-B14F-4D97-AF65-F5344CB8AC3E}">
        <p14:creationId xmlns:p14="http://schemas.microsoft.com/office/powerpoint/2010/main" val="109457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C47A5-0C0D-476A-AA9A-F5F42EAF5F81}"/>
              </a:ext>
            </a:extLst>
          </p:cNvPr>
          <p:cNvSpPr>
            <a:spLocks noGrp="1"/>
          </p:cNvSpPr>
          <p:nvPr>
            <p:ph type="title"/>
          </p:nvPr>
        </p:nvSpPr>
        <p:spPr/>
        <p:txBody>
          <a:bodyPr/>
          <a:lstStyle/>
          <a:p>
            <a:r>
              <a:rPr lang="en-US" dirty="0"/>
              <a:t>Week plan 5-7</a:t>
            </a:r>
          </a:p>
        </p:txBody>
      </p:sp>
      <p:sp>
        <p:nvSpPr>
          <p:cNvPr id="3" name="Pladsholder til indhold 2">
            <a:extLst>
              <a:ext uri="{FF2B5EF4-FFF2-40B4-BE49-F238E27FC236}">
                <a16:creationId xmlns:a16="http://schemas.microsoft.com/office/drawing/2014/main" id="{0F62DA55-FA48-4320-942C-3BBF0AF65650}"/>
              </a:ext>
            </a:extLst>
          </p:cNvPr>
          <p:cNvSpPr>
            <a:spLocks noGrp="1"/>
          </p:cNvSpPr>
          <p:nvPr>
            <p:ph idx="1"/>
          </p:nvPr>
        </p:nvSpPr>
        <p:spPr/>
        <p:txBody>
          <a:bodyPr/>
          <a:lstStyle/>
          <a:p>
            <a:endParaRPr lang="en-US"/>
          </a:p>
        </p:txBody>
      </p:sp>
      <p:sp>
        <p:nvSpPr>
          <p:cNvPr id="4" name="Pladsholder til dato 3">
            <a:extLst>
              <a:ext uri="{FF2B5EF4-FFF2-40B4-BE49-F238E27FC236}">
                <a16:creationId xmlns:a16="http://schemas.microsoft.com/office/drawing/2014/main" id="{E6E5CEB7-1964-4F8F-9CA5-1383F684601C}"/>
              </a:ext>
            </a:extLst>
          </p:cNvPr>
          <p:cNvSpPr>
            <a:spLocks noGrp="1"/>
          </p:cNvSpPr>
          <p:nvPr>
            <p:ph type="dt" sz="half" idx="10"/>
          </p:nvPr>
        </p:nvSpPr>
        <p:spPr/>
        <p:txBody>
          <a:bodyPr/>
          <a:lstStyle/>
          <a:p>
            <a:fld id="{A320C759-AEC1-4059-985A-8C5A9BB7A2A6}" type="datetime1">
              <a:rPr lang="en-GB" smtClean="0"/>
              <a:t>28/01/2021</a:t>
            </a:fld>
            <a:r>
              <a:rPr lang="en-GB"/>
              <a:t>30/10/2020</a:t>
            </a:r>
            <a:endParaRPr lang="en-GB" dirty="0"/>
          </a:p>
        </p:txBody>
      </p:sp>
      <p:graphicFrame>
        <p:nvGraphicFramePr>
          <p:cNvPr id="5" name="Tabel 5">
            <a:extLst>
              <a:ext uri="{FF2B5EF4-FFF2-40B4-BE49-F238E27FC236}">
                <a16:creationId xmlns:a16="http://schemas.microsoft.com/office/drawing/2014/main" id="{2212DC4E-1988-4446-AD44-51E6E4120F4C}"/>
              </a:ext>
            </a:extLst>
          </p:cNvPr>
          <p:cNvGraphicFramePr>
            <a:graphicFrameLocks/>
          </p:cNvGraphicFramePr>
          <p:nvPr>
            <p:extLst>
              <p:ext uri="{D42A27DB-BD31-4B8C-83A1-F6EECF244321}">
                <p14:modId xmlns:p14="http://schemas.microsoft.com/office/powerpoint/2010/main" val="497489100"/>
              </p:ext>
            </p:extLst>
          </p:nvPr>
        </p:nvGraphicFramePr>
        <p:xfrm>
          <a:off x="985838" y="1340768"/>
          <a:ext cx="10220320" cy="6217920"/>
        </p:xfrm>
        <a:graphic>
          <a:graphicData uri="http://schemas.openxmlformats.org/drawingml/2006/table">
            <a:tbl>
              <a:tblPr firstRow="1" bandRow="1">
                <a:tableStyleId>{5C22544A-7EE6-4342-B048-85BDC9FD1C3A}</a:tableStyleId>
              </a:tblPr>
              <a:tblGrid>
                <a:gridCol w="1868214">
                  <a:extLst>
                    <a:ext uri="{9D8B030D-6E8A-4147-A177-3AD203B41FA5}">
                      <a16:colId xmlns:a16="http://schemas.microsoft.com/office/drawing/2014/main" val="2664451335"/>
                    </a:ext>
                  </a:extLst>
                </a:gridCol>
                <a:gridCol w="1728192">
                  <a:extLst>
                    <a:ext uri="{9D8B030D-6E8A-4147-A177-3AD203B41FA5}">
                      <a16:colId xmlns:a16="http://schemas.microsoft.com/office/drawing/2014/main" val="2115180732"/>
                    </a:ext>
                  </a:extLst>
                </a:gridCol>
                <a:gridCol w="3744416">
                  <a:extLst>
                    <a:ext uri="{9D8B030D-6E8A-4147-A177-3AD203B41FA5}">
                      <a16:colId xmlns:a16="http://schemas.microsoft.com/office/drawing/2014/main" val="3907593850"/>
                    </a:ext>
                  </a:extLst>
                </a:gridCol>
                <a:gridCol w="1584176">
                  <a:extLst>
                    <a:ext uri="{9D8B030D-6E8A-4147-A177-3AD203B41FA5}">
                      <a16:colId xmlns:a16="http://schemas.microsoft.com/office/drawing/2014/main" val="822806672"/>
                    </a:ext>
                  </a:extLst>
                </a:gridCol>
                <a:gridCol w="1295322">
                  <a:extLst>
                    <a:ext uri="{9D8B030D-6E8A-4147-A177-3AD203B41FA5}">
                      <a16:colId xmlns:a16="http://schemas.microsoft.com/office/drawing/2014/main" val="740069120"/>
                    </a:ext>
                  </a:extLst>
                </a:gridCol>
              </a:tblGrid>
              <a:tr h="350964">
                <a:tc>
                  <a:txBody>
                    <a:bodyPr/>
                    <a:lstStyle/>
                    <a:p>
                      <a:r>
                        <a:rPr lang="en-US" dirty="0"/>
                        <a:t>Week</a:t>
                      </a:r>
                    </a:p>
                  </a:txBody>
                  <a:tcPr/>
                </a:tc>
                <a:tc>
                  <a:txBody>
                    <a:bodyPr/>
                    <a:lstStyle/>
                    <a:p>
                      <a:r>
                        <a:rPr lang="en-US" dirty="0"/>
                        <a:t>Agenda</a:t>
                      </a:r>
                    </a:p>
                  </a:txBody>
                  <a:tcPr/>
                </a:tc>
                <a:tc>
                  <a:txBody>
                    <a:bodyPr/>
                    <a:lstStyle/>
                    <a:p>
                      <a:r>
                        <a:rPr lang="en-US" dirty="0"/>
                        <a:t>Milestones</a:t>
                      </a:r>
                    </a:p>
                  </a:txBody>
                  <a:tcPr/>
                </a:tc>
                <a:tc>
                  <a:txBody>
                    <a:bodyPr/>
                    <a:lstStyle/>
                    <a:p>
                      <a:r>
                        <a:rPr lang="en-US" dirty="0"/>
                        <a:t>Reading</a:t>
                      </a:r>
                    </a:p>
                  </a:txBody>
                  <a:tcPr/>
                </a:tc>
                <a:tc>
                  <a:txBody>
                    <a:bodyPr/>
                    <a:lstStyle/>
                    <a:p>
                      <a:r>
                        <a:rPr lang="en-US" dirty="0"/>
                        <a:t>Tutorial</a:t>
                      </a:r>
                    </a:p>
                  </a:txBody>
                  <a:tcPr/>
                </a:tc>
                <a:extLst>
                  <a:ext uri="{0D108BD9-81ED-4DB2-BD59-A6C34878D82A}">
                    <a16:rowId xmlns:a16="http://schemas.microsoft.com/office/drawing/2014/main" val="3774420961"/>
                  </a:ext>
                </a:extLst>
              </a:tr>
              <a:tr h="1403855">
                <a:tc>
                  <a:txBody>
                    <a:bodyPr/>
                    <a:lstStyle/>
                    <a:p>
                      <a:pPr marL="0" indent="0">
                        <a:buNone/>
                      </a:pPr>
                      <a:r>
                        <a:rPr lang="en-US" dirty="0"/>
                        <a:t>W5.  </a:t>
                      </a:r>
                    </a:p>
                    <a:p>
                      <a:pPr marL="0" indent="0">
                        <a:buNone/>
                      </a:pPr>
                      <a:r>
                        <a:rPr lang="en-US" dirty="0"/>
                        <a:t>Detailed </a:t>
                      </a:r>
                    </a:p>
                    <a:p>
                      <a:pPr marL="0" indent="0">
                        <a:buNone/>
                      </a:pPr>
                      <a:r>
                        <a:rPr lang="en-US" dirty="0"/>
                        <a:t>design I</a:t>
                      </a:r>
                    </a:p>
                  </a:txBody>
                  <a:tcPr/>
                </a:tc>
                <a:tc>
                  <a:txBody>
                    <a:bodyPr/>
                    <a:lstStyle/>
                    <a:p>
                      <a:r>
                        <a:rPr lang="en-US" dirty="0"/>
                        <a:t>Implement first prototype 1 – PIR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Finalize version 2 of architectural design specification. Approved by peer team</a:t>
                      </a:r>
                    </a:p>
                  </a:txBody>
                  <a:tcPr/>
                </a:tc>
                <a:tc>
                  <a:txBody>
                    <a:bodyPr/>
                    <a:lstStyle/>
                    <a:p>
                      <a:r>
                        <a:rPr lang="en-US" dirty="0"/>
                        <a:t>SE: </a:t>
                      </a:r>
                    </a:p>
                    <a:p>
                      <a:r>
                        <a:rPr lang="en-US" dirty="0"/>
                        <a:t>Chapter 8</a:t>
                      </a:r>
                    </a:p>
                  </a:txBody>
                  <a:tcPr/>
                </a:tc>
                <a:tc>
                  <a:txBody>
                    <a:bodyPr/>
                    <a:lstStyle/>
                    <a:p>
                      <a:r>
                        <a:rPr lang="en-US" dirty="0"/>
                        <a:t>T5: Z2M with power sensor &amp; LED</a:t>
                      </a:r>
                    </a:p>
                  </a:txBody>
                  <a:tcPr/>
                </a:tc>
                <a:extLst>
                  <a:ext uri="{0D108BD9-81ED-4DB2-BD59-A6C34878D82A}">
                    <a16:rowId xmlns:a16="http://schemas.microsoft.com/office/drawing/2014/main" val="2750287192"/>
                  </a:ext>
                </a:extLst>
              </a:tr>
              <a:tr h="1667078">
                <a:tc>
                  <a:txBody>
                    <a:bodyPr/>
                    <a:lstStyle/>
                    <a:p>
                      <a:r>
                        <a:rPr lang="en-US" dirty="0"/>
                        <a:t>W6. </a:t>
                      </a:r>
                    </a:p>
                    <a:p>
                      <a:r>
                        <a:rPr lang="en-US" dirty="0"/>
                        <a:t>Detailed </a:t>
                      </a:r>
                    </a:p>
                    <a:p>
                      <a:r>
                        <a:rPr lang="en-US" dirty="0"/>
                        <a:t>Design II</a:t>
                      </a:r>
                    </a:p>
                  </a:txBody>
                  <a:tcPr/>
                </a:tc>
                <a:tc>
                  <a:txBody>
                    <a:bodyPr/>
                    <a:lstStyle/>
                    <a:p>
                      <a:r>
                        <a:rPr lang="en-US" dirty="0"/>
                        <a:t>Implement first prototype 1 – PIR only</a:t>
                      </a:r>
                    </a:p>
                  </a:txBody>
                  <a:tcPr/>
                </a:tc>
                <a:tc>
                  <a:txBody>
                    <a:bodyPr/>
                    <a:lstStyle/>
                    <a:p>
                      <a:r>
                        <a:rPr lang="en-US" dirty="0"/>
                        <a:t>M6. </a:t>
                      </a:r>
                    </a:p>
                    <a:p>
                      <a:r>
                        <a:rPr lang="en-US" dirty="0"/>
                        <a:t>Update requirement and design specification </a:t>
                      </a:r>
                    </a:p>
                  </a:txBody>
                  <a:tcPr/>
                </a:tc>
                <a:tc>
                  <a:txBody>
                    <a:bodyPr/>
                    <a:lstStyle/>
                    <a:p>
                      <a:r>
                        <a:rPr lang="en-US" dirty="0"/>
                        <a:t>SE: </a:t>
                      </a:r>
                    </a:p>
                    <a:p>
                      <a:r>
                        <a:rPr lang="en-US" dirty="0"/>
                        <a:t>Chapter 9</a:t>
                      </a:r>
                    </a:p>
                  </a:txBody>
                  <a:tcPr/>
                </a:tc>
                <a:tc>
                  <a:txBody>
                    <a:bodyPr/>
                    <a:lstStyle/>
                    <a:p>
                      <a:r>
                        <a:rPr lang="en-US" dirty="0"/>
                        <a:t>T6:</a:t>
                      </a:r>
                    </a:p>
                    <a:p>
                      <a:r>
                        <a:rPr lang="en-US" dirty="0"/>
                        <a:t>Python client for model and control</a:t>
                      </a:r>
                    </a:p>
                  </a:txBody>
                  <a:tcPr/>
                </a:tc>
                <a:extLst>
                  <a:ext uri="{0D108BD9-81ED-4DB2-BD59-A6C34878D82A}">
                    <a16:rowId xmlns:a16="http://schemas.microsoft.com/office/drawing/2014/main" val="1291958751"/>
                  </a:ext>
                </a:extLst>
              </a:tr>
              <a:tr h="1140632">
                <a:tc>
                  <a:txBody>
                    <a:bodyPr/>
                    <a:lstStyle/>
                    <a:p>
                      <a:r>
                        <a:rPr lang="en-US" dirty="0"/>
                        <a:t>W7. </a:t>
                      </a:r>
                    </a:p>
                    <a:p>
                      <a:r>
                        <a:rPr lang="en-US" dirty="0"/>
                        <a:t>Detailed </a:t>
                      </a:r>
                    </a:p>
                    <a:p>
                      <a:r>
                        <a:rPr lang="en-US" dirty="0"/>
                        <a:t>Design III</a:t>
                      </a:r>
                    </a:p>
                  </a:txBody>
                  <a:tcPr/>
                </a:tc>
                <a:tc>
                  <a:txBody>
                    <a:bodyPr/>
                    <a:lstStyle/>
                    <a:p>
                      <a:r>
                        <a:rPr lang="en-US" dirty="0"/>
                        <a:t>Create high-level design specification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Finalize iteration 3 of requirement specification. Approved by peer review team</a:t>
                      </a:r>
                    </a:p>
                    <a:p>
                      <a:endParaRPr lang="en-US" dirty="0"/>
                    </a:p>
                  </a:txBody>
                  <a:tcPr/>
                </a:tc>
                <a:tc>
                  <a:txBody>
                    <a:bodyPr/>
                    <a:lstStyle/>
                    <a:p>
                      <a:r>
                        <a:rPr lang="en-US" dirty="0" err="1"/>
                        <a:t>Krutchen</a:t>
                      </a:r>
                      <a:r>
                        <a:rPr lang="en-US" dirty="0"/>
                        <a:t> 1995: Architectural Blueprints—The “4+1” View Model of Software Architecture</a:t>
                      </a:r>
                    </a:p>
                  </a:txBody>
                  <a:tcPr/>
                </a:tc>
                <a:tc>
                  <a:txBody>
                    <a:bodyPr/>
                    <a:lstStyle/>
                    <a:p>
                      <a:r>
                        <a:rPr lang="en-US" dirty="0"/>
                        <a:t>T7.</a:t>
                      </a:r>
                    </a:p>
                    <a:p>
                      <a:r>
                        <a:rPr lang="en-US" dirty="0"/>
                        <a:t>Storing data in database</a:t>
                      </a:r>
                    </a:p>
                  </a:txBody>
                  <a:tcPr/>
                </a:tc>
                <a:extLst>
                  <a:ext uri="{0D108BD9-81ED-4DB2-BD59-A6C34878D82A}">
                    <a16:rowId xmlns:a16="http://schemas.microsoft.com/office/drawing/2014/main" val="3555849207"/>
                  </a:ext>
                </a:extLst>
              </a:tr>
              <a:tr h="350964">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788182669"/>
                  </a:ext>
                </a:extLst>
              </a:tr>
            </a:tbl>
          </a:graphicData>
        </a:graphic>
      </p:graphicFrame>
    </p:spTree>
    <p:extLst>
      <p:ext uri="{BB962C8B-B14F-4D97-AF65-F5344CB8AC3E}">
        <p14:creationId xmlns:p14="http://schemas.microsoft.com/office/powerpoint/2010/main" val="3295432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6D1A3-5AD6-48B3-9C3C-30D1202D450E}"/>
              </a:ext>
            </a:extLst>
          </p:cNvPr>
          <p:cNvSpPr>
            <a:spLocks noGrp="1"/>
          </p:cNvSpPr>
          <p:nvPr>
            <p:ph type="title"/>
          </p:nvPr>
        </p:nvSpPr>
        <p:spPr/>
        <p:txBody>
          <a:bodyPr/>
          <a:lstStyle/>
          <a:p>
            <a:r>
              <a:rPr lang="en-US" dirty="0"/>
              <a:t>Week plan 8-10</a:t>
            </a:r>
          </a:p>
        </p:txBody>
      </p:sp>
      <p:sp>
        <p:nvSpPr>
          <p:cNvPr id="3" name="Pladsholder til indhold 2">
            <a:extLst>
              <a:ext uri="{FF2B5EF4-FFF2-40B4-BE49-F238E27FC236}">
                <a16:creationId xmlns:a16="http://schemas.microsoft.com/office/drawing/2014/main" id="{862281E7-2AF8-4E06-89C8-431B477B18A1}"/>
              </a:ext>
            </a:extLst>
          </p:cNvPr>
          <p:cNvSpPr>
            <a:spLocks noGrp="1"/>
          </p:cNvSpPr>
          <p:nvPr>
            <p:ph idx="1"/>
          </p:nvPr>
        </p:nvSpPr>
        <p:spPr/>
        <p:txBody>
          <a:bodyPr/>
          <a:lstStyle/>
          <a:p>
            <a:endParaRPr lang="en-US"/>
          </a:p>
        </p:txBody>
      </p:sp>
      <p:sp>
        <p:nvSpPr>
          <p:cNvPr id="4" name="Pladsholder til dato 3">
            <a:extLst>
              <a:ext uri="{FF2B5EF4-FFF2-40B4-BE49-F238E27FC236}">
                <a16:creationId xmlns:a16="http://schemas.microsoft.com/office/drawing/2014/main" id="{03EA7148-E09A-4F4C-AF64-90CCED75F60B}"/>
              </a:ext>
            </a:extLst>
          </p:cNvPr>
          <p:cNvSpPr>
            <a:spLocks noGrp="1"/>
          </p:cNvSpPr>
          <p:nvPr>
            <p:ph type="dt" sz="half" idx="10"/>
          </p:nvPr>
        </p:nvSpPr>
        <p:spPr/>
        <p:txBody>
          <a:bodyPr/>
          <a:lstStyle/>
          <a:p>
            <a:fld id="{30726BD2-0D4F-41A1-A02B-767BC1B24929}" type="datetime1">
              <a:rPr lang="en-GB" smtClean="0"/>
              <a:t>28/01/2021</a:t>
            </a:fld>
            <a:r>
              <a:rPr lang="en-GB"/>
              <a:t>30/10/2020</a:t>
            </a:r>
            <a:endParaRPr lang="en-GB" dirty="0"/>
          </a:p>
        </p:txBody>
      </p:sp>
      <p:graphicFrame>
        <p:nvGraphicFramePr>
          <p:cNvPr id="5" name="Tabel 5">
            <a:extLst>
              <a:ext uri="{FF2B5EF4-FFF2-40B4-BE49-F238E27FC236}">
                <a16:creationId xmlns:a16="http://schemas.microsoft.com/office/drawing/2014/main" id="{4037132E-4A0A-4BF3-9A2F-253B978DB36D}"/>
              </a:ext>
            </a:extLst>
          </p:cNvPr>
          <p:cNvGraphicFramePr>
            <a:graphicFrameLocks/>
          </p:cNvGraphicFramePr>
          <p:nvPr>
            <p:extLst>
              <p:ext uri="{D42A27DB-BD31-4B8C-83A1-F6EECF244321}">
                <p14:modId xmlns:p14="http://schemas.microsoft.com/office/powerpoint/2010/main" val="3955491077"/>
              </p:ext>
            </p:extLst>
          </p:nvPr>
        </p:nvGraphicFramePr>
        <p:xfrm>
          <a:off x="985838" y="1340768"/>
          <a:ext cx="10220320" cy="5050358"/>
        </p:xfrm>
        <a:graphic>
          <a:graphicData uri="http://schemas.openxmlformats.org/drawingml/2006/table">
            <a:tbl>
              <a:tblPr firstRow="1" bandRow="1">
                <a:tableStyleId>{5C22544A-7EE6-4342-B048-85BDC9FD1C3A}</a:tableStyleId>
              </a:tblPr>
              <a:tblGrid>
                <a:gridCol w="1868214">
                  <a:extLst>
                    <a:ext uri="{9D8B030D-6E8A-4147-A177-3AD203B41FA5}">
                      <a16:colId xmlns:a16="http://schemas.microsoft.com/office/drawing/2014/main" val="2664451335"/>
                    </a:ext>
                  </a:extLst>
                </a:gridCol>
                <a:gridCol w="1728192">
                  <a:extLst>
                    <a:ext uri="{9D8B030D-6E8A-4147-A177-3AD203B41FA5}">
                      <a16:colId xmlns:a16="http://schemas.microsoft.com/office/drawing/2014/main" val="2115180732"/>
                    </a:ext>
                  </a:extLst>
                </a:gridCol>
                <a:gridCol w="3744416">
                  <a:extLst>
                    <a:ext uri="{9D8B030D-6E8A-4147-A177-3AD203B41FA5}">
                      <a16:colId xmlns:a16="http://schemas.microsoft.com/office/drawing/2014/main" val="3907593850"/>
                    </a:ext>
                  </a:extLst>
                </a:gridCol>
                <a:gridCol w="1584176">
                  <a:extLst>
                    <a:ext uri="{9D8B030D-6E8A-4147-A177-3AD203B41FA5}">
                      <a16:colId xmlns:a16="http://schemas.microsoft.com/office/drawing/2014/main" val="822806672"/>
                    </a:ext>
                  </a:extLst>
                </a:gridCol>
                <a:gridCol w="1295322">
                  <a:extLst>
                    <a:ext uri="{9D8B030D-6E8A-4147-A177-3AD203B41FA5}">
                      <a16:colId xmlns:a16="http://schemas.microsoft.com/office/drawing/2014/main" val="740069120"/>
                    </a:ext>
                  </a:extLst>
                </a:gridCol>
              </a:tblGrid>
              <a:tr h="350964">
                <a:tc>
                  <a:txBody>
                    <a:bodyPr/>
                    <a:lstStyle/>
                    <a:p>
                      <a:r>
                        <a:rPr lang="en-US" dirty="0"/>
                        <a:t>Week</a:t>
                      </a:r>
                    </a:p>
                  </a:txBody>
                  <a:tcPr/>
                </a:tc>
                <a:tc>
                  <a:txBody>
                    <a:bodyPr/>
                    <a:lstStyle/>
                    <a:p>
                      <a:r>
                        <a:rPr lang="en-US" dirty="0"/>
                        <a:t>Agenda</a:t>
                      </a:r>
                    </a:p>
                  </a:txBody>
                  <a:tcPr/>
                </a:tc>
                <a:tc>
                  <a:txBody>
                    <a:bodyPr/>
                    <a:lstStyle/>
                    <a:p>
                      <a:r>
                        <a:rPr lang="en-US" dirty="0"/>
                        <a:t>Milestones</a:t>
                      </a:r>
                    </a:p>
                  </a:txBody>
                  <a:tcPr/>
                </a:tc>
                <a:tc>
                  <a:txBody>
                    <a:bodyPr/>
                    <a:lstStyle/>
                    <a:p>
                      <a:r>
                        <a:rPr lang="en-US" dirty="0"/>
                        <a:t>Reading</a:t>
                      </a:r>
                    </a:p>
                  </a:txBody>
                  <a:tcPr/>
                </a:tc>
                <a:tc>
                  <a:txBody>
                    <a:bodyPr/>
                    <a:lstStyle/>
                    <a:p>
                      <a:r>
                        <a:rPr lang="en-US" dirty="0"/>
                        <a:t>Tutorial</a:t>
                      </a:r>
                    </a:p>
                  </a:txBody>
                  <a:tcPr/>
                </a:tc>
                <a:extLst>
                  <a:ext uri="{0D108BD9-81ED-4DB2-BD59-A6C34878D82A}">
                    <a16:rowId xmlns:a16="http://schemas.microsoft.com/office/drawing/2014/main" val="3774420961"/>
                  </a:ext>
                </a:extLst>
              </a:tr>
              <a:tr h="1403855">
                <a:tc>
                  <a:txBody>
                    <a:bodyPr/>
                    <a:lstStyle/>
                    <a:p>
                      <a:pPr marL="0" indent="0">
                        <a:buNone/>
                      </a:pPr>
                      <a:r>
                        <a:rPr lang="en-US" dirty="0"/>
                        <a:t>W8.  </a:t>
                      </a:r>
                    </a:p>
                    <a:p>
                      <a:pPr marL="0" indent="0">
                        <a:buNone/>
                      </a:pPr>
                      <a:r>
                        <a:rPr lang="en-US" dirty="0"/>
                        <a:t>Test specification I</a:t>
                      </a:r>
                    </a:p>
                  </a:txBody>
                  <a:tcPr/>
                </a:tc>
                <a:tc>
                  <a:txBody>
                    <a:bodyPr/>
                    <a:lstStyle/>
                    <a:p>
                      <a:r>
                        <a:rPr lang="en-US" dirty="0"/>
                        <a:t>Create test specification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Finalize version 3 of architectural design specification. Approved by peer team</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T8: Creating a web server with database</a:t>
                      </a:r>
                    </a:p>
                  </a:txBody>
                  <a:tcPr/>
                </a:tc>
                <a:extLst>
                  <a:ext uri="{0D108BD9-81ED-4DB2-BD59-A6C34878D82A}">
                    <a16:rowId xmlns:a16="http://schemas.microsoft.com/office/drawing/2014/main" val="2750287192"/>
                  </a:ext>
                </a:extLst>
              </a:tr>
              <a:tr h="1667078">
                <a:tc>
                  <a:txBody>
                    <a:bodyPr/>
                    <a:lstStyle/>
                    <a:p>
                      <a:r>
                        <a:rPr lang="en-US" dirty="0"/>
                        <a:t>W9 </a:t>
                      </a:r>
                    </a:p>
                    <a:p>
                      <a:r>
                        <a:rPr lang="en-US" dirty="0"/>
                        <a:t>Detailed Design IV</a:t>
                      </a:r>
                    </a:p>
                  </a:txBody>
                  <a:tcPr/>
                </a:tc>
                <a:tc>
                  <a:txBody>
                    <a:bodyPr/>
                    <a:lstStyle/>
                    <a:p>
                      <a:r>
                        <a:rPr lang="en-US" dirty="0"/>
                        <a:t>Implement prototype 2 – complete version</a:t>
                      </a:r>
                    </a:p>
                  </a:txBody>
                  <a:tcPr/>
                </a:tc>
                <a:tc>
                  <a:txBody>
                    <a:bodyPr/>
                    <a:lstStyle/>
                    <a:p>
                      <a:r>
                        <a:rPr lang="en-US" dirty="0"/>
                        <a:t>M9. </a:t>
                      </a:r>
                    </a:p>
                    <a:p>
                      <a:r>
                        <a:rPr lang="en-US" dirty="0"/>
                        <a:t>Update requirement and design specification </a:t>
                      </a:r>
                    </a:p>
                  </a:txBody>
                  <a:tcPr/>
                </a:tc>
                <a:tc>
                  <a:txBody>
                    <a:bodyPr/>
                    <a:lstStyle/>
                    <a:p>
                      <a:endParaRPr lang="en-US" dirty="0"/>
                    </a:p>
                  </a:txBody>
                  <a:tcPr/>
                </a:tc>
                <a:tc>
                  <a:txBody>
                    <a:bodyPr/>
                    <a:lstStyle/>
                    <a:p>
                      <a:r>
                        <a:rPr lang="en-US" dirty="0"/>
                        <a:t>T9: HEUCOD recommendation in Python</a:t>
                      </a:r>
                    </a:p>
                  </a:txBody>
                  <a:tcPr/>
                </a:tc>
                <a:extLst>
                  <a:ext uri="{0D108BD9-81ED-4DB2-BD59-A6C34878D82A}">
                    <a16:rowId xmlns:a16="http://schemas.microsoft.com/office/drawing/2014/main" val="1291958751"/>
                  </a:ext>
                </a:extLst>
              </a:tr>
              <a:tr h="1140632">
                <a:tc>
                  <a:txBody>
                    <a:bodyPr/>
                    <a:lstStyle/>
                    <a:p>
                      <a:r>
                        <a:rPr lang="en-US" dirty="0"/>
                        <a:t>W10 </a:t>
                      </a:r>
                    </a:p>
                    <a:p>
                      <a:r>
                        <a:rPr lang="en-US" dirty="0"/>
                        <a:t>Detailed Design V</a:t>
                      </a:r>
                    </a:p>
                  </a:txBody>
                  <a:tcPr/>
                </a:tc>
                <a:tc>
                  <a:txBody>
                    <a:bodyPr/>
                    <a:lstStyle/>
                    <a:p>
                      <a:r>
                        <a:rPr lang="en-US" dirty="0"/>
                        <a:t>Create high-level design specification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M10. Finalize iteration 3 of requirement specification. Approved by peer review team</a:t>
                      </a:r>
                    </a:p>
                    <a:p>
                      <a:endParaRPr lang="en-US" dirty="0"/>
                    </a:p>
                  </a:txBody>
                  <a:tcPr/>
                </a:tc>
                <a:tc>
                  <a:txBody>
                    <a:bodyPr/>
                    <a:lstStyle/>
                    <a:p>
                      <a:endParaRPr lang="en-US" dirty="0"/>
                    </a:p>
                  </a:txBody>
                  <a:tcPr/>
                </a:tc>
                <a:tc>
                  <a:txBody>
                    <a:bodyPr/>
                    <a:lstStyle/>
                    <a:p>
                      <a:r>
                        <a:rPr lang="en-US" dirty="0"/>
                        <a:t>T10:</a:t>
                      </a:r>
                    </a:p>
                    <a:p>
                      <a:r>
                        <a:rPr lang="en-US" dirty="0"/>
                        <a:t>Adding Buzzer to Pi</a:t>
                      </a:r>
                    </a:p>
                  </a:txBody>
                  <a:tcPr/>
                </a:tc>
                <a:extLst>
                  <a:ext uri="{0D108BD9-81ED-4DB2-BD59-A6C34878D82A}">
                    <a16:rowId xmlns:a16="http://schemas.microsoft.com/office/drawing/2014/main" val="3555849207"/>
                  </a:ext>
                </a:extLst>
              </a:tr>
              <a:tr h="350964">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788182669"/>
                  </a:ext>
                </a:extLst>
              </a:tr>
            </a:tbl>
          </a:graphicData>
        </a:graphic>
      </p:graphicFrame>
    </p:spTree>
    <p:extLst>
      <p:ext uri="{BB962C8B-B14F-4D97-AF65-F5344CB8AC3E}">
        <p14:creationId xmlns:p14="http://schemas.microsoft.com/office/powerpoint/2010/main" val="172903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6D1A3-5AD6-48B3-9C3C-30D1202D450E}"/>
              </a:ext>
            </a:extLst>
          </p:cNvPr>
          <p:cNvSpPr>
            <a:spLocks noGrp="1"/>
          </p:cNvSpPr>
          <p:nvPr>
            <p:ph type="title"/>
          </p:nvPr>
        </p:nvSpPr>
        <p:spPr/>
        <p:txBody>
          <a:bodyPr/>
          <a:lstStyle/>
          <a:p>
            <a:r>
              <a:rPr lang="en-US" dirty="0"/>
              <a:t>Week plan 11-13</a:t>
            </a:r>
          </a:p>
        </p:txBody>
      </p:sp>
      <p:sp>
        <p:nvSpPr>
          <p:cNvPr id="3" name="Pladsholder til indhold 2">
            <a:extLst>
              <a:ext uri="{FF2B5EF4-FFF2-40B4-BE49-F238E27FC236}">
                <a16:creationId xmlns:a16="http://schemas.microsoft.com/office/drawing/2014/main" id="{862281E7-2AF8-4E06-89C8-431B477B18A1}"/>
              </a:ext>
            </a:extLst>
          </p:cNvPr>
          <p:cNvSpPr>
            <a:spLocks noGrp="1"/>
          </p:cNvSpPr>
          <p:nvPr>
            <p:ph idx="1"/>
          </p:nvPr>
        </p:nvSpPr>
        <p:spPr/>
        <p:txBody>
          <a:bodyPr/>
          <a:lstStyle/>
          <a:p>
            <a:endParaRPr lang="en-US"/>
          </a:p>
        </p:txBody>
      </p:sp>
      <p:sp>
        <p:nvSpPr>
          <p:cNvPr id="4" name="Pladsholder til dato 3">
            <a:extLst>
              <a:ext uri="{FF2B5EF4-FFF2-40B4-BE49-F238E27FC236}">
                <a16:creationId xmlns:a16="http://schemas.microsoft.com/office/drawing/2014/main" id="{03EA7148-E09A-4F4C-AF64-90CCED75F60B}"/>
              </a:ext>
            </a:extLst>
          </p:cNvPr>
          <p:cNvSpPr>
            <a:spLocks noGrp="1"/>
          </p:cNvSpPr>
          <p:nvPr>
            <p:ph type="dt" sz="half" idx="10"/>
          </p:nvPr>
        </p:nvSpPr>
        <p:spPr/>
        <p:txBody>
          <a:bodyPr/>
          <a:lstStyle/>
          <a:p>
            <a:fld id="{30726BD2-0D4F-41A1-A02B-767BC1B24929}" type="datetime1">
              <a:rPr lang="en-GB" smtClean="0"/>
              <a:t>28/01/2021</a:t>
            </a:fld>
            <a:r>
              <a:rPr lang="en-GB"/>
              <a:t>30/10/2020</a:t>
            </a:r>
            <a:endParaRPr lang="en-GB" dirty="0"/>
          </a:p>
        </p:txBody>
      </p:sp>
      <p:graphicFrame>
        <p:nvGraphicFramePr>
          <p:cNvPr id="5" name="Tabel 5">
            <a:extLst>
              <a:ext uri="{FF2B5EF4-FFF2-40B4-BE49-F238E27FC236}">
                <a16:creationId xmlns:a16="http://schemas.microsoft.com/office/drawing/2014/main" id="{4037132E-4A0A-4BF3-9A2F-253B978DB36D}"/>
              </a:ext>
            </a:extLst>
          </p:cNvPr>
          <p:cNvGraphicFramePr>
            <a:graphicFrameLocks/>
          </p:cNvGraphicFramePr>
          <p:nvPr>
            <p:extLst>
              <p:ext uri="{D42A27DB-BD31-4B8C-83A1-F6EECF244321}">
                <p14:modId xmlns:p14="http://schemas.microsoft.com/office/powerpoint/2010/main" val="2286974116"/>
              </p:ext>
            </p:extLst>
          </p:nvPr>
        </p:nvGraphicFramePr>
        <p:xfrm>
          <a:off x="985838" y="1340768"/>
          <a:ext cx="10220320" cy="5276590"/>
        </p:xfrm>
        <a:graphic>
          <a:graphicData uri="http://schemas.openxmlformats.org/drawingml/2006/table">
            <a:tbl>
              <a:tblPr firstRow="1" bandRow="1">
                <a:tableStyleId>{5C22544A-7EE6-4342-B048-85BDC9FD1C3A}</a:tableStyleId>
              </a:tblPr>
              <a:tblGrid>
                <a:gridCol w="1868214">
                  <a:extLst>
                    <a:ext uri="{9D8B030D-6E8A-4147-A177-3AD203B41FA5}">
                      <a16:colId xmlns:a16="http://schemas.microsoft.com/office/drawing/2014/main" val="2664451335"/>
                    </a:ext>
                  </a:extLst>
                </a:gridCol>
                <a:gridCol w="1728192">
                  <a:extLst>
                    <a:ext uri="{9D8B030D-6E8A-4147-A177-3AD203B41FA5}">
                      <a16:colId xmlns:a16="http://schemas.microsoft.com/office/drawing/2014/main" val="2115180732"/>
                    </a:ext>
                  </a:extLst>
                </a:gridCol>
                <a:gridCol w="3744416">
                  <a:extLst>
                    <a:ext uri="{9D8B030D-6E8A-4147-A177-3AD203B41FA5}">
                      <a16:colId xmlns:a16="http://schemas.microsoft.com/office/drawing/2014/main" val="3907593850"/>
                    </a:ext>
                  </a:extLst>
                </a:gridCol>
                <a:gridCol w="1584176">
                  <a:extLst>
                    <a:ext uri="{9D8B030D-6E8A-4147-A177-3AD203B41FA5}">
                      <a16:colId xmlns:a16="http://schemas.microsoft.com/office/drawing/2014/main" val="822806672"/>
                    </a:ext>
                  </a:extLst>
                </a:gridCol>
                <a:gridCol w="1295322">
                  <a:extLst>
                    <a:ext uri="{9D8B030D-6E8A-4147-A177-3AD203B41FA5}">
                      <a16:colId xmlns:a16="http://schemas.microsoft.com/office/drawing/2014/main" val="740069120"/>
                    </a:ext>
                  </a:extLst>
                </a:gridCol>
              </a:tblGrid>
              <a:tr h="350964">
                <a:tc>
                  <a:txBody>
                    <a:bodyPr/>
                    <a:lstStyle/>
                    <a:p>
                      <a:r>
                        <a:rPr lang="en-US" dirty="0"/>
                        <a:t>Week</a:t>
                      </a:r>
                    </a:p>
                  </a:txBody>
                  <a:tcPr/>
                </a:tc>
                <a:tc>
                  <a:txBody>
                    <a:bodyPr/>
                    <a:lstStyle/>
                    <a:p>
                      <a:r>
                        <a:rPr lang="en-US" dirty="0"/>
                        <a:t>Agenda</a:t>
                      </a:r>
                    </a:p>
                  </a:txBody>
                  <a:tcPr/>
                </a:tc>
                <a:tc>
                  <a:txBody>
                    <a:bodyPr/>
                    <a:lstStyle/>
                    <a:p>
                      <a:r>
                        <a:rPr lang="en-US" dirty="0"/>
                        <a:t>Milestones</a:t>
                      </a:r>
                    </a:p>
                  </a:txBody>
                  <a:tcPr/>
                </a:tc>
                <a:tc>
                  <a:txBody>
                    <a:bodyPr/>
                    <a:lstStyle/>
                    <a:p>
                      <a:r>
                        <a:rPr lang="en-US" dirty="0"/>
                        <a:t>Reading</a:t>
                      </a:r>
                    </a:p>
                  </a:txBody>
                  <a:tcPr/>
                </a:tc>
                <a:tc>
                  <a:txBody>
                    <a:bodyPr/>
                    <a:lstStyle/>
                    <a:p>
                      <a:r>
                        <a:rPr lang="en-US" dirty="0"/>
                        <a:t>Tutorial</a:t>
                      </a:r>
                    </a:p>
                  </a:txBody>
                  <a:tcPr/>
                </a:tc>
                <a:extLst>
                  <a:ext uri="{0D108BD9-81ED-4DB2-BD59-A6C34878D82A}">
                    <a16:rowId xmlns:a16="http://schemas.microsoft.com/office/drawing/2014/main" val="3774420961"/>
                  </a:ext>
                </a:extLst>
              </a:tr>
              <a:tr h="1403855">
                <a:tc>
                  <a:txBody>
                    <a:bodyPr/>
                    <a:lstStyle/>
                    <a:p>
                      <a:pPr marL="0" indent="0">
                        <a:buNone/>
                      </a:pPr>
                      <a:r>
                        <a:rPr lang="en-US" dirty="0"/>
                        <a:t>W11.  </a:t>
                      </a:r>
                    </a:p>
                    <a:p>
                      <a:pPr marL="0" indent="0">
                        <a:buNone/>
                      </a:pPr>
                      <a:r>
                        <a:rPr lang="en-US" dirty="0"/>
                        <a:t>Test specification II</a:t>
                      </a:r>
                    </a:p>
                  </a:txBody>
                  <a:tcPr/>
                </a:tc>
                <a:tc>
                  <a:txBody>
                    <a:bodyPr/>
                    <a:lstStyle/>
                    <a:p>
                      <a:r>
                        <a:rPr lang="en-US" dirty="0"/>
                        <a:t>Create final test specification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M11. Finalize final test specification and final  architectural design specification.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Approved by peer team</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T11. HEUCOD recommendation in C#</a:t>
                      </a:r>
                    </a:p>
                    <a:p>
                      <a:endParaRPr lang="en-US" dirty="0"/>
                    </a:p>
                  </a:txBody>
                  <a:tcPr/>
                </a:tc>
                <a:extLst>
                  <a:ext uri="{0D108BD9-81ED-4DB2-BD59-A6C34878D82A}">
                    <a16:rowId xmlns:a16="http://schemas.microsoft.com/office/drawing/2014/main" val="2750287192"/>
                  </a:ext>
                </a:extLst>
              </a:tr>
              <a:tr h="1667078">
                <a:tc>
                  <a:txBody>
                    <a:bodyPr/>
                    <a:lstStyle/>
                    <a:p>
                      <a:r>
                        <a:rPr lang="en-US" dirty="0"/>
                        <a:t>W12 </a:t>
                      </a:r>
                    </a:p>
                    <a:p>
                      <a:r>
                        <a:rPr lang="en-US" dirty="0"/>
                        <a:t>Finalize prototype 3 and test</a:t>
                      </a:r>
                    </a:p>
                  </a:txBody>
                  <a:tcPr/>
                </a:tc>
                <a:tc>
                  <a:txBody>
                    <a:bodyPr/>
                    <a:lstStyle/>
                    <a:p>
                      <a:r>
                        <a:rPr lang="en-US" dirty="0"/>
                        <a:t>Finalize prototype 3 (final) and perform accept test</a:t>
                      </a:r>
                    </a:p>
                  </a:txBody>
                  <a:tcPr/>
                </a:tc>
                <a:tc>
                  <a:txBody>
                    <a:bodyPr/>
                    <a:lstStyle/>
                    <a:p>
                      <a:r>
                        <a:rPr lang="en-US" dirty="0"/>
                        <a:t>M12. Accept test specification approved by peer team – incl. one successful instance (none or few errors) of accept signed by at least two members of peer team.</a:t>
                      </a:r>
                    </a:p>
                  </a:txBody>
                  <a:tcPr/>
                </a:tc>
                <a:tc>
                  <a:txBody>
                    <a:bodyPr/>
                    <a:lstStyle/>
                    <a:p>
                      <a:endParaRPr lang="en-US" dirty="0"/>
                    </a:p>
                  </a:txBody>
                  <a:tcPr/>
                </a:tc>
                <a:tc>
                  <a:txBody>
                    <a:bodyPr/>
                    <a:lstStyle/>
                    <a:p>
                      <a:r>
                        <a:rPr lang="en-US" dirty="0"/>
                        <a:t>T12. Advanced: TLS/SSL, + LINUX Daemons</a:t>
                      </a:r>
                    </a:p>
                  </a:txBody>
                  <a:tcPr/>
                </a:tc>
                <a:extLst>
                  <a:ext uri="{0D108BD9-81ED-4DB2-BD59-A6C34878D82A}">
                    <a16:rowId xmlns:a16="http://schemas.microsoft.com/office/drawing/2014/main" val="1291958751"/>
                  </a:ext>
                </a:extLst>
              </a:tr>
              <a:tr h="1140632">
                <a:tc>
                  <a:txBody>
                    <a:bodyPr/>
                    <a:lstStyle/>
                    <a:p>
                      <a:r>
                        <a:rPr lang="en-US" dirty="0"/>
                        <a:t>W13 </a:t>
                      </a:r>
                    </a:p>
                    <a:p>
                      <a:r>
                        <a:rPr lang="en-US" dirty="0"/>
                        <a:t>Presentation week</a:t>
                      </a:r>
                    </a:p>
                  </a:txBody>
                  <a:tcPr/>
                </a:tc>
                <a:tc>
                  <a:txBody>
                    <a:bodyPr/>
                    <a:lstStyle/>
                    <a:p>
                      <a:r>
                        <a:rPr lang="en-US" dirty="0"/>
                        <a:t>Demonstration of your projects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M13. Hand-in all documentation</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55849207"/>
                  </a:ext>
                </a:extLst>
              </a:tr>
              <a:tr h="350964">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788182669"/>
                  </a:ext>
                </a:extLst>
              </a:tr>
            </a:tbl>
          </a:graphicData>
        </a:graphic>
      </p:graphicFrame>
    </p:spTree>
    <p:extLst>
      <p:ext uri="{BB962C8B-B14F-4D97-AF65-F5344CB8AC3E}">
        <p14:creationId xmlns:p14="http://schemas.microsoft.com/office/powerpoint/2010/main" val="164454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82E3F8-0A00-4483-8F8E-917764055624}"/>
              </a:ext>
            </a:extLst>
          </p:cNvPr>
          <p:cNvSpPr>
            <a:spLocks noGrp="1"/>
          </p:cNvSpPr>
          <p:nvPr>
            <p:ph type="title"/>
          </p:nvPr>
        </p:nvSpPr>
        <p:spPr/>
        <p:txBody>
          <a:bodyPr/>
          <a:lstStyle/>
          <a:p>
            <a:r>
              <a:rPr lang="en-US" dirty="0"/>
              <a:t>Tutorials</a:t>
            </a:r>
          </a:p>
        </p:txBody>
      </p:sp>
      <p:sp>
        <p:nvSpPr>
          <p:cNvPr id="3" name="Pladsholder til indhold 2">
            <a:extLst>
              <a:ext uri="{FF2B5EF4-FFF2-40B4-BE49-F238E27FC236}">
                <a16:creationId xmlns:a16="http://schemas.microsoft.com/office/drawing/2014/main" id="{C0483921-5705-4C3C-8636-6656268DFB9C}"/>
              </a:ext>
            </a:extLst>
          </p:cNvPr>
          <p:cNvSpPr>
            <a:spLocks noGrp="1"/>
          </p:cNvSpPr>
          <p:nvPr>
            <p:ph idx="1"/>
          </p:nvPr>
        </p:nvSpPr>
        <p:spPr>
          <a:xfrm>
            <a:off x="985838" y="1373021"/>
            <a:ext cx="11013230" cy="4521366"/>
          </a:xfrm>
        </p:spPr>
        <p:txBody>
          <a:bodyPr/>
          <a:lstStyle/>
          <a:p>
            <a:pPr marL="342900" indent="-342900">
              <a:buFont typeface="Wingdings" panose="05000000000000000000" pitchFamily="2" charset="2"/>
              <a:buChar char="§"/>
            </a:pPr>
            <a:r>
              <a:rPr lang="en-US" dirty="0"/>
              <a:t>Every week – Jorge will have a 20-30 minute video or live lecture and PDF tutorial ready for you</a:t>
            </a:r>
          </a:p>
          <a:p>
            <a:pPr marL="342900" indent="-342900">
              <a:buFont typeface="Wingdings" panose="05000000000000000000" pitchFamily="2" charset="2"/>
              <a:buChar char="§"/>
            </a:pPr>
            <a:r>
              <a:rPr lang="en-US" dirty="0"/>
              <a:t>It will showcase some piece of technology that you will need for the project</a:t>
            </a:r>
          </a:p>
          <a:p>
            <a:pPr marL="774900" lvl="1" indent="-342900">
              <a:buFont typeface="Wingdings" panose="05000000000000000000" pitchFamily="2" charset="2"/>
              <a:buChar char="§"/>
            </a:pPr>
            <a:r>
              <a:rPr lang="en-US" dirty="0"/>
              <a:t>How to setup the Pi, How to setup MQTT Broker, how to setup PIR sensors</a:t>
            </a:r>
          </a:p>
          <a:p>
            <a:pPr marL="342900" indent="-342900">
              <a:buFont typeface="Wingdings" panose="05000000000000000000" pitchFamily="2" charset="2"/>
              <a:buChar char="§"/>
            </a:pPr>
            <a:r>
              <a:rPr lang="en-US" dirty="0"/>
              <a:t>Jorge will be available by Zoom 1 day a week (during the 2 hour time slip) – and each group has a 20 minute timeslot reserved during this day for Q&amp;A</a:t>
            </a:r>
          </a:p>
          <a:p>
            <a:pPr marL="342900" indent="-342900">
              <a:buFont typeface="Wingdings" panose="05000000000000000000" pitchFamily="2" charset="2"/>
              <a:buChar char="§"/>
            </a:pPr>
            <a:r>
              <a:rPr lang="en-US" dirty="0"/>
              <a:t>Also, on BB there is a Q&amp;A board, where all can write and ask</a:t>
            </a:r>
          </a:p>
          <a:p>
            <a:pPr marL="774900" lvl="1" indent="-342900">
              <a:buFont typeface="Wingdings" panose="05000000000000000000" pitchFamily="2" charset="2"/>
              <a:buChar char="§"/>
            </a:pPr>
            <a:r>
              <a:rPr lang="en-US" dirty="0"/>
              <a:t>One for technical stuff, and one for process stuff</a:t>
            </a:r>
          </a:p>
          <a:p>
            <a:endParaRPr lang="en-US" dirty="0"/>
          </a:p>
          <a:p>
            <a:endParaRPr lang="en-US" dirty="0"/>
          </a:p>
        </p:txBody>
      </p:sp>
      <p:sp>
        <p:nvSpPr>
          <p:cNvPr id="4" name="Pladsholder til dato 3">
            <a:extLst>
              <a:ext uri="{FF2B5EF4-FFF2-40B4-BE49-F238E27FC236}">
                <a16:creationId xmlns:a16="http://schemas.microsoft.com/office/drawing/2014/main" id="{2B2AF4E0-C93F-4CCC-B941-B4C1CF46E6C1}"/>
              </a:ext>
            </a:extLst>
          </p:cNvPr>
          <p:cNvSpPr>
            <a:spLocks noGrp="1"/>
          </p:cNvSpPr>
          <p:nvPr>
            <p:ph type="dt" sz="half" idx="10"/>
          </p:nvPr>
        </p:nvSpPr>
        <p:spPr/>
        <p:txBody>
          <a:bodyPr/>
          <a:lstStyle/>
          <a:p>
            <a:fld id="{6EB92604-0B06-4A69-9A3C-85C76F24AEC7}" type="datetime1">
              <a:rPr lang="en-GB" smtClean="0"/>
              <a:t>28/01/2021</a:t>
            </a:fld>
            <a:r>
              <a:rPr lang="en-GB"/>
              <a:t>30/10/2020</a:t>
            </a:r>
            <a:endParaRPr lang="en-GB" dirty="0"/>
          </a:p>
        </p:txBody>
      </p:sp>
    </p:spTree>
    <p:extLst>
      <p:ext uri="{BB962C8B-B14F-4D97-AF65-F5344CB8AC3E}">
        <p14:creationId xmlns:p14="http://schemas.microsoft.com/office/powerpoint/2010/main" val="743589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451A0B-A9B9-4B41-93DD-DC35A6C8FB48}"/>
              </a:ext>
            </a:extLst>
          </p:cNvPr>
          <p:cNvSpPr>
            <a:spLocks noGrp="1"/>
          </p:cNvSpPr>
          <p:nvPr>
            <p:ph type="title"/>
          </p:nvPr>
        </p:nvSpPr>
        <p:spPr/>
        <p:txBody>
          <a:bodyPr/>
          <a:lstStyle/>
          <a:p>
            <a:r>
              <a:rPr lang="en-US" dirty="0"/>
              <a:t>Corona plan B (and C)</a:t>
            </a:r>
          </a:p>
        </p:txBody>
      </p:sp>
      <p:sp>
        <p:nvSpPr>
          <p:cNvPr id="3" name="Pladsholder til indhold 2">
            <a:extLst>
              <a:ext uri="{FF2B5EF4-FFF2-40B4-BE49-F238E27FC236}">
                <a16:creationId xmlns:a16="http://schemas.microsoft.com/office/drawing/2014/main" id="{4D1D7260-65A3-40EC-8910-957268103CDF}"/>
              </a:ext>
            </a:extLst>
          </p:cNvPr>
          <p:cNvSpPr>
            <a:spLocks noGrp="1"/>
          </p:cNvSpPr>
          <p:nvPr>
            <p:ph idx="1"/>
          </p:nvPr>
        </p:nvSpPr>
        <p:spPr/>
        <p:txBody>
          <a:bodyPr/>
          <a:lstStyle/>
          <a:p>
            <a:pPr marL="342900" indent="-342900">
              <a:buFont typeface="Arial" panose="020B0604020202020204" pitchFamily="34" charset="0"/>
              <a:buChar char="•"/>
            </a:pPr>
            <a:r>
              <a:rPr lang="en-US" dirty="0"/>
              <a:t>Plan A is that the course will start “in person” with first lecture (introduction) on February 2</a:t>
            </a:r>
            <a:r>
              <a:rPr lang="en-US" baseline="30000" dirty="0"/>
              <a:t>nd</a:t>
            </a:r>
            <a:r>
              <a:rPr lang="en-US" dirty="0"/>
              <a:t> and forming groups on February 3rd</a:t>
            </a:r>
          </a:p>
          <a:p>
            <a:pPr marL="342900" indent="-342900">
              <a:buFont typeface="Arial" panose="020B0604020202020204" pitchFamily="34" charset="0"/>
              <a:buChar char="•"/>
            </a:pPr>
            <a:r>
              <a:rPr lang="en-US" dirty="0"/>
              <a:t>If Corona continues past these dates into February – the introduction week will be moved until we can meet “in person”. </a:t>
            </a:r>
          </a:p>
          <a:p>
            <a:pPr marL="342900" indent="-342900">
              <a:buFont typeface="Arial" panose="020B0604020202020204" pitchFamily="34" charset="0"/>
              <a:buChar char="•"/>
            </a:pPr>
            <a:r>
              <a:rPr lang="en-US" dirty="0"/>
              <a:t>It makes little sense to start the projects online – and I also want to meet you all in person if possible the first time at least.</a:t>
            </a:r>
          </a:p>
          <a:p>
            <a:pPr marL="342900" indent="-342900">
              <a:buFont typeface="Arial" panose="020B0604020202020204" pitchFamily="34" charset="0"/>
              <a:buChar char="•"/>
            </a:pPr>
            <a:r>
              <a:rPr lang="en-US" dirty="0"/>
              <a:t>Thus, if we are NOT cleared to meet February 2</a:t>
            </a:r>
            <a:r>
              <a:rPr lang="en-US" baseline="30000" dirty="0"/>
              <a:t>nd</a:t>
            </a:r>
            <a:r>
              <a:rPr lang="en-US" dirty="0"/>
              <a:t> – which is the planned first day –the slides from this introduction will be made available as part of plan B detailed in the following. </a:t>
            </a:r>
          </a:p>
          <a:p>
            <a:pPr marL="342900" indent="-342900">
              <a:buFont typeface="Arial" panose="020B0604020202020204" pitchFamily="34" charset="0"/>
              <a:buChar char="•"/>
            </a:pPr>
            <a:r>
              <a:rPr lang="en-US" dirty="0"/>
              <a:t>We may end up with a plan C or even a plan D if the lockdown continues.</a:t>
            </a:r>
          </a:p>
        </p:txBody>
      </p:sp>
      <p:sp>
        <p:nvSpPr>
          <p:cNvPr id="4" name="Pladsholder til dato 3">
            <a:extLst>
              <a:ext uri="{FF2B5EF4-FFF2-40B4-BE49-F238E27FC236}">
                <a16:creationId xmlns:a16="http://schemas.microsoft.com/office/drawing/2014/main" id="{65BF7180-A65B-46E5-917F-06A78ECF6EE0}"/>
              </a:ext>
            </a:extLst>
          </p:cNvPr>
          <p:cNvSpPr>
            <a:spLocks noGrp="1"/>
          </p:cNvSpPr>
          <p:nvPr>
            <p:ph type="dt" sz="half" idx="10"/>
          </p:nvPr>
        </p:nvSpPr>
        <p:spPr/>
        <p:txBody>
          <a:bodyPr/>
          <a:lstStyle/>
          <a:p>
            <a:fld id="{C3FD3223-73BA-4F5E-9BF6-B46AF19BBAB9}" type="datetime1">
              <a:rPr lang="en-GB" smtClean="0"/>
              <a:t>28/01/2021</a:t>
            </a:fld>
            <a:r>
              <a:rPr lang="en-GB"/>
              <a:t>30/10/2020</a:t>
            </a:r>
            <a:endParaRPr lang="en-GB" dirty="0"/>
          </a:p>
        </p:txBody>
      </p:sp>
    </p:spTree>
    <p:extLst>
      <p:ext uri="{BB962C8B-B14F-4D97-AF65-F5344CB8AC3E}">
        <p14:creationId xmlns:p14="http://schemas.microsoft.com/office/powerpoint/2010/main" val="2357381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85061D-15AD-4900-A8F9-6FAC9CA647F1}"/>
              </a:ext>
            </a:extLst>
          </p:cNvPr>
          <p:cNvSpPr>
            <a:spLocks noGrp="1"/>
          </p:cNvSpPr>
          <p:nvPr>
            <p:ph type="title"/>
          </p:nvPr>
        </p:nvSpPr>
        <p:spPr/>
        <p:txBody>
          <a:bodyPr/>
          <a:lstStyle/>
          <a:p>
            <a:r>
              <a:rPr lang="en-US" dirty="0"/>
              <a:t>PLAN B, C, D</a:t>
            </a:r>
          </a:p>
        </p:txBody>
      </p:sp>
      <p:sp>
        <p:nvSpPr>
          <p:cNvPr id="3" name="Pladsholder til indhold 2">
            <a:extLst>
              <a:ext uri="{FF2B5EF4-FFF2-40B4-BE49-F238E27FC236}">
                <a16:creationId xmlns:a16="http://schemas.microsoft.com/office/drawing/2014/main" id="{48A8248C-B4BB-4D0A-B4F5-F0F92D74A970}"/>
              </a:ext>
            </a:extLst>
          </p:cNvPr>
          <p:cNvSpPr>
            <a:spLocks noGrp="1"/>
          </p:cNvSpPr>
          <p:nvPr>
            <p:ph idx="1"/>
          </p:nvPr>
        </p:nvSpPr>
        <p:spPr/>
        <p:txBody>
          <a:bodyPr/>
          <a:lstStyle/>
          <a:p>
            <a:pPr marL="342900" indent="-342900">
              <a:buFont typeface="Arial" panose="020B0604020202020204" pitchFamily="34" charset="0"/>
              <a:buChar char="•"/>
            </a:pPr>
            <a:r>
              <a:rPr lang="en-US" b="1" dirty="0"/>
              <a:t>PLAN B</a:t>
            </a:r>
          </a:p>
          <a:p>
            <a:pPr marL="774900" lvl="1" indent="-342900"/>
            <a:r>
              <a:rPr lang="en-US" dirty="0"/>
              <a:t>If university is closed until mid February – you will spend the first week reading previous project reports and the chapters 1-6 in the course book. There will be no lectures. Just reading. A bit of a bore</a:t>
            </a:r>
          </a:p>
          <a:p>
            <a:pPr marL="774900" lvl="1" indent="-342900"/>
            <a:r>
              <a:rPr lang="en-US" dirty="0"/>
              <a:t>This is suboptimal – but means that you will have more time to work in the projects from mid February – as you will already have read most of the course literature and the total amount of project time will be the same in the end – just condensed a bit</a:t>
            </a:r>
          </a:p>
          <a:p>
            <a:pPr marL="342900" indent="-342900"/>
            <a:r>
              <a:rPr lang="en-US" b="1" dirty="0"/>
              <a:t>PLAN C</a:t>
            </a:r>
          </a:p>
          <a:p>
            <a:pPr marL="774900" lvl="1" indent="-342900"/>
            <a:r>
              <a:rPr lang="en-US" dirty="0"/>
              <a:t>If university is closed until early March – we will do the introduction mid February(9</a:t>
            </a:r>
            <a:r>
              <a:rPr lang="en-US" baseline="30000" dirty="0"/>
              <a:t>th</a:t>
            </a:r>
            <a:r>
              <a:rPr lang="en-US" dirty="0"/>
              <a:t> or 10</a:t>
            </a:r>
            <a:r>
              <a:rPr lang="en-US" baseline="30000" dirty="0"/>
              <a:t>th</a:t>
            </a:r>
            <a:r>
              <a:rPr lang="en-US" dirty="0"/>
              <a:t>) ONLINE – and I will simplify the project. In the last two weeks of February you will make requirement specifications and do individual tutorials – and we will try to get equipment for all of you – not just for your groups</a:t>
            </a:r>
          </a:p>
          <a:p>
            <a:pPr marL="342900" indent="-342900"/>
            <a:r>
              <a:rPr lang="en-US" b="1" dirty="0"/>
              <a:t>PLAN D</a:t>
            </a:r>
          </a:p>
          <a:p>
            <a:pPr marL="774900" lvl="1" indent="-342900"/>
            <a:r>
              <a:rPr lang="en-US" dirty="0"/>
              <a:t>If university is closed after March I will change the project to a pure online format </a:t>
            </a:r>
          </a:p>
          <a:p>
            <a:endParaRPr lang="en-US" dirty="0"/>
          </a:p>
        </p:txBody>
      </p:sp>
      <p:sp>
        <p:nvSpPr>
          <p:cNvPr id="4" name="Pladsholder til dato 3">
            <a:extLst>
              <a:ext uri="{FF2B5EF4-FFF2-40B4-BE49-F238E27FC236}">
                <a16:creationId xmlns:a16="http://schemas.microsoft.com/office/drawing/2014/main" id="{1C0FCBDD-3060-4A28-9E24-260F491D0879}"/>
              </a:ext>
            </a:extLst>
          </p:cNvPr>
          <p:cNvSpPr>
            <a:spLocks noGrp="1"/>
          </p:cNvSpPr>
          <p:nvPr>
            <p:ph type="dt" sz="half" idx="10"/>
          </p:nvPr>
        </p:nvSpPr>
        <p:spPr/>
        <p:txBody>
          <a:bodyPr/>
          <a:lstStyle/>
          <a:p>
            <a:fld id="{DA7A4368-40D8-4133-9B8D-B5C6604FE855}" type="datetime1">
              <a:rPr lang="en-GB" smtClean="0"/>
              <a:t>28/01/2021</a:t>
            </a:fld>
            <a:r>
              <a:rPr lang="en-GB"/>
              <a:t>30/10/2020</a:t>
            </a:r>
            <a:endParaRPr lang="en-GB" dirty="0"/>
          </a:p>
        </p:txBody>
      </p:sp>
    </p:spTree>
    <p:extLst>
      <p:ext uri="{BB962C8B-B14F-4D97-AF65-F5344CB8AC3E}">
        <p14:creationId xmlns:p14="http://schemas.microsoft.com/office/powerpoint/2010/main" val="283811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lede 24">
            <a:extLst>
              <a:ext uri="{FF2B5EF4-FFF2-40B4-BE49-F238E27FC236}">
                <a16:creationId xmlns:a16="http://schemas.microsoft.com/office/drawing/2014/main" id="{144989A4-0CA8-4DAE-A2D8-47D5756B9BA5}"/>
              </a:ext>
            </a:extLst>
          </p:cNvPr>
          <p:cNvPicPr>
            <a:picLocks noChangeAspect="1"/>
          </p:cNvPicPr>
          <p:nvPr/>
        </p:nvPicPr>
        <p:blipFill>
          <a:blip r:embed="rId2"/>
          <a:stretch>
            <a:fillRect/>
          </a:stretch>
        </p:blipFill>
        <p:spPr>
          <a:xfrm>
            <a:off x="8746163" y="2239217"/>
            <a:ext cx="2682101" cy="2379565"/>
          </a:xfrm>
          <a:prstGeom prst="rect">
            <a:avLst/>
          </a:prstGeom>
        </p:spPr>
      </p:pic>
      <p:pic>
        <p:nvPicPr>
          <p:cNvPr id="27" name="Billede 26">
            <a:extLst>
              <a:ext uri="{FF2B5EF4-FFF2-40B4-BE49-F238E27FC236}">
                <a16:creationId xmlns:a16="http://schemas.microsoft.com/office/drawing/2014/main" id="{7A0AD840-91DE-4FD4-A386-2913A8096B83}"/>
              </a:ext>
            </a:extLst>
          </p:cNvPr>
          <p:cNvPicPr>
            <a:picLocks noChangeAspect="1"/>
          </p:cNvPicPr>
          <p:nvPr/>
        </p:nvPicPr>
        <p:blipFill>
          <a:blip r:embed="rId3"/>
          <a:stretch>
            <a:fillRect/>
          </a:stretch>
        </p:blipFill>
        <p:spPr>
          <a:xfrm>
            <a:off x="3599544" y="3554732"/>
            <a:ext cx="3287836" cy="1671954"/>
          </a:xfrm>
          <a:prstGeom prst="rect">
            <a:avLst/>
          </a:prstGeom>
        </p:spPr>
      </p:pic>
      <p:sp>
        <p:nvSpPr>
          <p:cNvPr id="2" name="Titel 1">
            <a:extLst>
              <a:ext uri="{FF2B5EF4-FFF2-40B4-BE49-F238E27FC236}">
                <a16:creationId xmlns:a16="http://schemas.microsoft.com/office/drawing/2014/main" id="{549499E1-3159-4821-BC4B-102395E27971}"/>
              </a:ext>
            </a:extLst>
          </p:cNvPr>
          <p:cNvSpPr>
            <a:spLocks noGrp="1"/>
          </p:cNvSpPr>
          <p:nvPr>
            <p:ph type="title"/>
          </p:nvPr>
        </p:nvSpPr>
        <p:spPr/>
        <p:txBody>
          <a:bodyPr/>
          <a:lstStyle/>
          <a:p>
            <a:r>
              <a:rPr lang="en-US" dirty="0"/>
              <a:t>Motivation</a:t>
            </a:r>
          </a:p>
        </p:txBody>
      </p:sp>
      <p:sp>
        <p:nvSpPr>
          <p:cNvPr id="3" name="Pladsholder til indhold 2">
            <a:extLst>
              <a:ext uri="{FF2B5EF4-FFF2-40B4-BE49-F238E27FC236}">
                <a16:creationId xmlns:a16="http://schemas.microsoft.com/office/drawing/2014/main" id="{3335C2BC-4209-4018-960E-1B3C9C854FDC}"/>
              </a:ext>
            </a:extLst>
          </p:cNvPr>
          <p:cNvSpPr>
            <a:spLocks noGrp="1"/>
          </p:cNvSpPr>
          <p:nvPr>
            <p:ph idx="1"/>
          </p:nvPr>
        </p:nvSpPr>
        <p:spPr>
          <a:xfrm>
            <a:off x="985838" y="1373021"/>
            <a:ext cx="10653190" cy="4422942"/>
          </a:xfrm>
        </p:spPr>
        <p:txBody>
          <a:bodyPr/>
          <a:lstStyle/>
          <a:p>
            <a:r>
              <a:rPr lang="en-US" dirty="0"/>
              <a:t>You will be doing </a:t>
            </a:r>
            <a:r>
              <a:rPr lang="en-US" b="1" dirty="0"/>
              <a:t>projects </a:t>
            </a:r>
            <a:r>
              <a:rPr lang="en-US" dirty="0"/>
              <a:t>for </a:t>
            </a:r>
            <a:r>
              <a:rPr lang="en-US" b="1" dirty="0"/>
              <a:t>the rest of your professional engineering careers</a:t>
            </a:r>
          </a:p>
          <a:p>
            <a:r>
              <a:rPr lang="en-US" b="1" dirty="0"/>
              <a:t>Projects are the very essence of engineering </a:t>
            </a:r>
            <a:r>
              <a:rPr lang="en-US" dirty="0"/>
              <a:t> &amp; you need to learn to work structured &amp; speak the </a:t>
            </a:r>
            <a:r>
              <a:rPr lang="en-US" b="1" dirty="0"/>
              <a:t>lingua franca </a:t>
            </a:r>
            <a:r>
              <a:rPr lang="en-US" dirty="0"/>
              <a:t>of engineering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This will </a:t>
            </a:r>
            <a:r>
              <a:rPr lang="en-US" b="1" dirty="0"/>
              <a:t>increase your productivity and reduce conflicts</a:t>
            </a:r>
          </a:p>
          <a:p>
            <a:r>
              <a:rPr lang="en-US" dirty="0"/>
              <a:t>And this is expected of you as a </a:t>
            </a:r>
            <a:r>
              <a:rPr lang="en-US" b="1" dirty="0"/>
              <a:t>professional competence</a:t>
            </a:r>
          </a:p>
        </p:txBody>
      </p:sp>
      <p:sp>
        <p:nvSpPr>
          <p:cNvPr id="4" name="Pladsholder til dato 3">
            <a:extLst>
              <a:ext uri="{FF2B5EF4-FFF2-40B4-BE49-F238E27FC236}">
                <a16:creationId xmlns:a16="http://schemas.microsoft.com/office/drawing/2014/main" id="{FCEA2FA8-C055-4629-9AB1-E619E2FAFABF}"/>
              </a:ext>
            </a:extLst>
          </p:cNvPr>
          <p:cNvSpPr>
            <a:spLocks noGrp="1"/>
          </p:cNvSpPr>
          <p:nvPr>
            <p:ph type="dt" sz="half" idx="10"/>
          </p:nvPr>
        </p:nvSpPr>
        <p:spPr/>
        <p:txBody>
          <a:bodyPr/>
          <a:lstStyle/>
          <a:p>
            <a:fld id="{85944D93-0592-4E8A-A78E-2DF18A91633C}" type="datetime1">
              <a:rPr lang="en-GB" smtClean="0"/>
              <a:t>28/01/2021</a:t>
            </a:fld>
            <a:r>
              <a:rPr lang="en-GB"/>
              <a:t>30/10/2020</a:t>
            </a:r>
            <a:endParaRPr lang="en-GB" dirty="0"/>
          </a:p>
        </p:txBody>
      </p:sp>
      <p:pic>
        <p:nvPicPr>
          <p:cNvPr id="5" name="Picture 6">
            <a:extLst>
              <a:ext uri="{FF2B5EF4-FFF2-40B4-BE49-F238E27FC236}">
                <a16:creationId xmlns:a16="http://schemas.microsoft.com/office/drawing/2014/main" id="{83047E91-6946-4F4C-B751-902258D6B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2" y="2403426"/>
            <a:ext cx="2088232" cy="308155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3">
            <a:extLst>
              <a:ext uri="{FF2B5EF4-FFF2-40B4-BE49-F238E27FC236}">
                <a16:creationId xmlns:a16="http://schemas.microsoft.com/office/drawing/2014/main" id="{2857A728-64FD-4ADC-A438-16E61D62333F}"/>
              </a:ext>
            </a:extLst>
          </p:cNvPr>
          <p:cNvGrpSpPr>
            <a:grpSpLocks/>
          </p:cNvGrpSpPr>
          <p:nvPr/>
        </p:nvGrpSpPr>
        <p:grpSpPr bwMode="auto">
          <a:xfrm>
            <a:off x="4888826" y="2214563"/>
            <a:ext cx="5867401" cy="4343400"/>
            <a:chOff x="576" y="1152"/>
            <a:chExt cx="3696" cy="2736"/>
          </a:xfrm>
        </p:grpSpPr>
        <p:sp>
          <p:nvSpPr>
            <p:cNvPr id="9" name="Rectangle 4">
              <a:extLst>
                <a:ext uri="{FF2B5EF4-FFF2-40B4-BE49-F238E27FC236}">
                  <a16:creationId xmlns:a16="http://schemas.microsoft.com/office/drawing/2014/main" id="{292EBF62-EDBA-49E4-9EFB-050DBE7B67C3}"/>
                </a:ext>
              </a:extLst>
            </p:cNvPr>
            <p:cNvSpPr>
              <a:spLocks noChangeArrowheads="1"/>
            </p:cNvSpPr>
            <p:nvPr/>
          </p:nvSpPr>
          <p:spPr bwMode="auto">
            <a:xfrm>
              <a:off x="576" y="1152"/>
              <a:ext cx="816"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2000"/>
                </a:lnSpc>
                <a:buFont typeface="AU Passata" panose="020B0604020202020204" charset="0"/>
                <a:buChar char="›"/>
                <a:defRPr sz="2400">
                  <a:solidFill>
                    <a:schemeClr val="bg2"/>
                  </a:solidFill>
                  <a:latin typeface="AU Passata" panose="020B0604020202020204" charset="0"/>
                </a:defRPr>
              </a:lvl1pPr>
              <a:lvl2pPr marL="742950" indent="-285750">
                <a:lnSpc>
                  <a:spcPct val="94000"/>
                </a:lnSpc>
                <a:buFont typeface="AU Passata" panose="020B0604020202020204" charset="0"/>
                <a:buChar char="›"/>
                <a:defRPr sz="2000">
                  <a:solidFill>
                    <a:schemeClr val="bg2"/>
                  </a:solidFill>
                  <a:latin typeface="AU Passata" panose="020B0604020202020204" charset="0"/>
                </a:defRPr>
              </a:lvl2pPr>
              <a:lvl3pPr marL="1143000" indent="-228600">
                <a:lnSpc>
                  <a:spcPct val="97000"/>
                </a:lnSpc>
                <a:buFont typeface="AU Passata" panose="020B0604020202020204" charset="0"/>
                <a:buChar char="›"/>
                <a:defRPr>
                  <a:solidFill>
                    <a:schemeClr val="bg2"/>
                  </a:solidFill>
                  <a:latin typeface="AU Passata" panose="020B0604020202020204" charset="0"/>
                </a:defRPr>
              </a:lvl3pPr>
              <a:lvl4pPr marL="1600200" indent="-228600">
                <a:lnSpc>
                  <a:spcPct val="99000"/>
                </a:lnSpc>
                <a:buFont typeface="AU Passata" panose="020B0604020202020204" charset="0"/>
                <a:buChar char="›"/>
                <a:defRPr sz="1400">
                  <a:solidFill>
                    <a:schemeClr val="bg2"/>
                  </a:solidFill>
                  <a:latin typeface="AU Passata" panose="020B0604020202020204" charset="0"/>
                </a:defRPr>
              </a:lvl4pPr>
              <a:lvl5pPr marL="2057400" indent="-228600">
                <a:lnSpc>
                  <a:spcPct val="99000"/>
                </a:lnSpc>
                <a:buFont typeface="AU Passata" panose="020B0604020202020204" charset="0"/>
                <a:buChar char="›"/>
                <a:defRPr sz="1400">
                  <a:solidFill>
                    <a:schemeClr val="bg2"/>
                  </a:solidFill>
                  <a:latin typeface="AU Passata" panose="020B0604020202020204" charset="0"/>
                </a:defRPr>
              </a:lvl5pPr>
              <a:lvl6pPr marL="25146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6pPr>
              <a:lvl7pPr marL="29718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7pPr>
              <a:lvl8pPr marL="34290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8pPr>
              <a:lvl9pPr marL="38862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9pPr>
            </a:lstStyle>
            <a:p>
              <a:pPr algn="ctr">
                <a:lnSpc>
                  <a:spcPct val="100000"/>
                </a:lnSpc>
                <a:buFontTx/>
                <a:buNone/>
              </a:pPr>
              <a:r>
                <a:rPr lang="en-GB" altLang="da-DK" sz="1200" dirty="0">
                  <a:solidFill>
                    <a:schemeClr val="tx1"/>
                  </a:solidFill>
                  <a:latin typeface="Arial" panose="020B0604020202020204" pitchFamily="34" charset="0"/>
                </a:rPr>
                <a:t>Requirements</a:t>
              </a:r>
              <a:br>
                <a:rPr lang="en-GB" altLang="da-DK" sz="1200" dirty="0">
                  <a:solidFill>
                    <a:schemeClr val="tx1"/>
                  </a:solidFill>
                  <a:latin typeface="Arial" panose="020B0604020202020204" pitchFamily="34" charset="0"/>
                </a:rPr>
              </a:br>
              <a:r>
                <a:rPr lang="en-GB" altLang="da-DK" sz="1200" dirty="0">
                  <a:solidFill>
                    <a:schemeClr val="tx1"/>
                  </a:solidFill>
                  <a:latin typeface="Arial" panose="020B0604020202020204" pitchFamily="34" charset="0"/>
                </a:rPr>
                <a:t>specification</a:t>
              </a:r>
              <a:endParaRPr lang="en-GB" altLang="da-DK" dirty="0">
                <a:solidFill>
                  <a:schemeClr val="tx1"/>
                </a:solidFill>
                <a:latin typeface="Times" panose="02020603050405020304" pitchFamily="18" charset="0"/>
              </a:endParaRPr>
            </a:p>
          </p:txBody>
        </p:sp>
        <p:sp>
          <p:nvSpPr>
            <p:cNvPr id="10" name="Rectangle 5">
              <a:extLst>
                <a:ext uri="{FF2B5EF4-FFF2-40B4-BE49-F238E27FC236}">
                  <a16:creationId xmlns:a16="http://schemas.microsoft.com/office/drawing/2014/main" id="{EC06D6E6-4E1A-4CE6-B96A-C1AD375724D0}"/>
                </a:ext>
              </a:extLst>
            </p:cNvPr>
            <p:cNvSpPr>
              <a:spLocks noChangeArrowheads="1"/>
            </p:cNvSpPr>
            <p:nvPr/>
          </p:nvSpPr>
          <p:spPr bwMode="auto">
            <a:xfrm>
              <a:off x="1152" y="1632"/>
              <a:ext cx="816"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2000"/>
                </a:lnSpc>
                <a:buFont typeface="AU Passata" panose="020B0604020202020204" charset="0"/>
                <a:buChar char="›"/>
                <a:defRPr sz="2400">
                  <a:solidFill>
                    <a:schemeClr val="bg2"/>
                  </a:solidFill>
                  <a:latin typeface="AU Passata" panose="020B0604020202020204" charset="0"/>
                </a:defRPr>
              </a:lvl1pPr>
              <a:lvl2pPr marL="742950" indent="-285750">
                <a:lnSpc>
                  <a:spcPct val="94000"/>
                </a:lnSpc>
                <a:buFont typeface="AU Passata" panose="020B0604020202020204" charset="0"/>
                <a:buChar char="›"/>
                <a:defRPr sz="2000">
                  <a:solidFill>
                    <a:schemeClr val="bg2"/>
                  </a:solidFill>
                  <a:latin typeface="AU Passata" panose="020B0604020202020204" charset="0"/>
                </a:defRPr>
              </a:lvl2pPr>
              <a:lvl3pPr marL="1143000" indent="-228600">
                <a:lnSpc>
                  <a:spcPct val="97000"/>
                </a:lnSpc>
                <a:buFont typeface="AU Passata" panose="020B0604020202020204" charset="0"/>
                <a:buChar char="›"/>
                <a:defRPr>
                  <a:solidFill>
                    <a:schemeClr val="bg2"/>
                  </a:solidFill>
                  <a:latin typeface="AU Passata" panose="020B0604020202020204" charset="0"/>
                </a:defRPr>
              </a:lvl3pPr>
              <a:lvl4pPr marL="1600200" indent="-228600">
                <a:lnSpc>
                  <a:spcPct val="99000"/>
                </a:lnSpc>
                <a:buFont typeface="AU Passata" panose="020B0604020202020204" charset="0"/>
                <a:buChar char="›"/>
                <a:defRPr sz="1400">
                  <a:solidFill>
                    <a:schemeClr val="bg2"/>
                  </a:solidFill>
                  <a:latin typeface="AU Passata" panose="020B0604020202020204" charset="0"/>
                </a:defRPr>
              </a:lvl4pPr>
              <a:lvl5pPr marL="2057400" indent="-228600">
                <a:lnSpc>
                  <a:spcPct val="99000"/>
                </a:lnSpc>
                <a:buFont typeface="AU Passata" panose="020B0604020202020204" charset="0"/>
                <a:buChar char="›"/>
                <a:defRPr sz="1400">
                  <a:solidFill>
                    <a:schemeClr val="bg2"/>
                  </a:solidFill>
                  <a:latin typeface="AU Passata" panose="020B0604020202020204" charset="0"/>
                </a:defRPr>
              </a:lvl5pPr>
              <a:lvl6pPr marL="25146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6pPr>
              <a:lvl7pPr marL="29718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7pPr>
              <a:lvl8pPr marL="34290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8pPr>
              <a:lvl9pPr marL="38862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9pPr>
            </a:lstStyle>
            <a:p>
              <a:pPr algn="ctr">
                <a:lnSpc>
                  <a:spcPct val="100000"/>
                </a:lnSpc>
                <a:buFontTx/>
                <a:buNone/>
              </a:pPr>
              <a:r>
                <a:rPr lang="en-GB" altLang="da-DK" sz="1200" dirty="0">
                  <a:solidFill>
                    <a:schemeClr val="tx1"/>
                  </a:solidFill>
                  <a:latin typeface="Arial" panose="020B0604020202020204" pitchFamily="34" charset="0"/>
                </a:rPr>
                <a:t>Architectural</a:t>
              </a:r>
              <a:br>
                <a:rPr lang="en-GB" altLang="da-DK" sz="1200" dirty="0">
                  <a:solidFill>
                    <a:schemeClr val="tx1"/>
                  </a:solidFill>
                  <a:latin typeface="Arial" panose="020B0604020202020204" pitchFamily="34" charset="0"/>
                </a:rPr>
              </a:br>
              <a:r>
                <a:rPr lang="en-GB" altLang="da-DK" sz="1200" dirty="0">
                  <a:solidFill>
                    <a:schemeClr val="tx1"/>
                  </a:solidFill>
                  <a:latin typeface="Arial" panose="020B0604020202020204" pitchFamily="34" charset="0"/>
                </a:rPr>
                <a:t>design</a:t>
              </a:r>
              <a:endParaRPr lang="en-GB" altLang="da-DK" dirty="0">
                <a:solidFill>
                  <a:schemeClr val="tx1"/>
                </a:solidFill>
                <a:latin typeface="Times" panose="02020603050405020304" pitchFamily="18" charset="0"/>
              </a:endParaRPr>
            </a:p>
          </p:txBody>
        </p:sp>
        <p:sp>
          <p:nvSpPr>
            <p:cNvPr id="11" name="Rectangle 6">
              <a:extLst>
                <a:ext uri="{FF2B5EF4-FFF2-40B4-BE49-F238E27FC236}">
                  <a16:creationId xmlns:a16="http://schemas.microsoft.com/office/drawing/2014/main" id="{59C297BF-D937-4CE2-999E-4D00EBFFD484}"/>
                </a:ext>
              </a:extLst>
            </p:cNvPr>
            <p:cNvSpPr>
              <a:spLocks noChangeArrowheads="1"/>
            </p:cNvSpPr>
            <p:nvPr/>
          </p:nvSpPr>
          <p:spPr bwMode="auto">
            <a:xfrm>
              <a:off x="1728" y="2112"/>
              <a:ext cx="816"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2000"/>
                </a:lnSpc>
                <a:buFont typeface="AU Passata" panose="020B0604020202020204" charset="0"/>
                <a:buChar char="›"/>
                <a:defRPr sz="2400">
                  <a:solidFill>
                    <a:schemeClr val="bg2"/>
                  </a:solidFill>
                  <a:latin typeface="AU Passata" panose="020B0604020202020204" charset="0"/>
                </a:defRPr>
              </a:lvl1pPr>
              <a:lvl2pPr marL="742950" indent="-285750">
                <a:lnSpc>
                  <a:spcPct val="94000"/>
                </a:lnSpc>
                <a:buFont typeface="AU Passata" panose="020B0604020202020204" charset="0"/>
                <a:buChar char="›"/>
                <a:defRPr sz="2000">
                  <a:solidFill>
                    <a:schemeClr val="bg2"/>
                  </a:solidFill>
                  <a:latin typeface="AU Passata" panose="020B0604020202020204" charset="0"/>
                </a:defRPr>
              </a:lvl2pPr>
              <a:lvl3pPr marL="1143000" indent="-228600">
                <a:lnSpc>
                  <a:spcPct val="97000"/>
                </a:lnSpc>
                <a:buFont typeface="AU Passata" panose="020B0604020202020204" charset="0"/>
                <a:buChar char="›"/>
                <a:defRPr>
                  <a:solidFill>
                    <a:schemeClr val="bg2"/>
                  </a:solidFill>
                  <a:latin typeface="AU Passata" panose="020B0604020202020204" charset="0"/>
                </a:defRPr>
              </a:lvl3pPr>
              <a:lvl4pPr marL="1600200" indent="-228600">
                <a:lnSpc>
                  <a:spcPct val="99000"/>
                </a:lnSpc>
                <a:buFont typeface="AU Passata" panose="020B0604020202020204" charset="0"/>
                <a:buChar char="›"/>
                <a:defRPr sz="1400">
                  <a:solidFill>
                    <a:schemeClr val="bg2"/>
                  </a:solidFill>
                  <a:latin typeface="AU Passata" panose="020B0604020202020204" charset="0"/>
                </a:defRPr>
              </a:lvl4pPr>
              <a:lvl5pPr marL="2057400" indent="-228600">
                <a:lnSpc>
                  <a:spcPct val="99000"/>
                </a:lnSpc>
                <a:buFont typeface="AU Passata" panose="020B0604020202020204" charset="0"/>
                <a:buChar char="›"/>
                <a:defRPr sz="1400">
                  <a:solidFill>
                    <a:schemeClr val="bg2"/>
                  </a:solidFill>
                  <a:latin typeface="AU Passata" panose="020B0604020202020204" charset="0"/>
                </a:defRPr>
              </a:lvl5pPr>
              <a:lvl6pPr marL="25146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6pPr>
              <a:lvl7pPr marL="29718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7pPr>
              <a:lvl8pPr marL="34290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8pPr>
              <a:lvl9pPr marL="38862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9pPr>
            </a:lstStyle>
            <a:p>
              <a:pPr algn="ctr">
                <a:lnSpc>
                  <a:spcPct val="100000"/>
                </a:lnSpc>
                <a:buFontTx/>
                <a:buNone/>
              </a:pPr>
              <a:r>
                <a:rPr lang="en-GB" altLang="da-DK" sz="1200">
                  <a:solidFill>
                    <a:schemeClr val="tx1"/>
                  </a:solidFill>
                  <a:latin typeface="Arial" panose="020B0604020202020204" pitchFamily="34" charset="0"/>
                </a:rPr>
                <a:t>Detailed</a:t>
              </a:r>
              <a:br>
                <a:rPr lang="en-GB" altLang="da-DK" sz="1200">
                  <a:solidFill>
                    <a:schemeClr val="tx1"/>
                  </a:solidFill>
                  <a:latin typeface="Arial" panose="020B0604020202020204" pitchFamily="34" charset="0"/>
                </a:rPr>
              </a:br>
              <a:r>
                <a:rPr lang="en-GB" altLang="da-DK" sz="1200">
                  <a:solidFill>
                    <a:schemeClr val="tx1"/>
                  </a:solidFill>
                  <a:latin typeface="Arial" panose="020B0604020202020204" pitchFamily="34" charset="0"/>
                </a:rPr>
                <a:t>design</a:t>
              </a:r>
              <a:endParaRPr lang="en-GB" altLang="da-DK">
                <a:solidFill>
                  <a:schemeClr val="tx1"/>
                </a:solidFill>
                <a:latin typeface="Times" panose="02020603050405020304" pitchFamily="18" charset="0"/>
              </a:endParaRPr>
            </a:p>
          </p:txBody>
        </p:sp>
        <p:sp>
          <p:nvSpPr>
            <p:cNvPr id="12" name="Rectangle 7">
              <a:extLst>
                <a:ext uri="{FF2B5EF4-FFF2-40B4-BE49-F238E27FC236}">
                  <a16:creationId xmlns:a16="http://schemas.microsoft.com/office/drawing/2014/main" id="{13F236E3-2D7F-4148-9368-D1C5AC60B62F}"/>
                </a:ext>
              </a:extLst>
            </p:cNvPr>
            <p:cNvSpPr>
              <a:spLocks noChangeArrowheads="1"/>
            </p:cNvSpPr>
            <p:nvPr/>
          </p:nvSpPr>
          <p:spPr bwMode="auto">
            <a:xfrm>
              <a:off x="2304" y="2592"/>
              <a:ext cx="816"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2000"/>
                </a:lnSpc>
                <a:buFont typeface="AU Passata" panose="020B0604020202020204" charset="0"/>
                <a:buChar char="›"/>
                <a:defRPr sz="2400">
                  <a:solidFill>
                    <a:schemeClr val="bg2"/>
                  </a:solidFill>
                  <a:latin typeface="AU Passata" panose="020B0604020202020204" charset="0"/>
                </a:defRPr>
              </a:lvl1pPr>
              <a:lvl2pPr marL="742950" indent="-285750">
                <a:lnSpc>
                  <a:spcPct val="94000"/>
                </a:lnSpc>
                <a:buFont typeface="AU Passata" panose="020B0604020202020204" charset="0"/>
                <a:buChar char="›"/>
                <a:defRPr sz="2000">
                  <a:solidFill>
                    <a:schemeClr val="bg2"/>
                  </a:solidFill>
                  <a:latin typeface="AU Passata" panose="020B0604020202020204" charset="0"/>
                </a:defRPr>
              </a:lvl2pPr>
              <a:lvl3pPr marL="1143000" indent="-228600">
                <a:lnSpc>
                  <a:spcPct val="97000"/>
                </a:lnSpc>
                <a:buFont typeface="AU Passata" panose="020B0604020202020204" charset="0"/>
                <a:buChar char="›"/>
                <a:defRPr>
                  <a:solidFill>
                    <a:schemeClr val="bg2"/>
                  </a:solidFill>
                  <a:latin typeface="AU Passata" panose="020B0604020202020204" charset="0"/>
                </a:defRPr>
              </a:lvl3pPr>
              <a:lvl4pPr marL="1600200" indent="-228600">
                <a:lnSpc>
                  <a:spcPct val="99000"/>
                </a:lnSpc>
                <a:buFont typeface="AU Passata" panose="020B0604020202020204" charset="0"/>
                <a:buChar char="›"/>
                <a:defRPr sz="1400">
                  <a:solidFill>
                    <a:schemeClr val="bg2"/>
                  </a:solidFill>
                  <a:latin typeface="AU Passata" panose="020B0604020202020204" charset="0"/>
                </a:defRPr>
              </a:lvl4pPr>
              <a:lvl5pPr marL="2057400" indent="-228600">
                <a:lnSpc>
                  <a:spcPct val="99000"/>
                </a:lnSpc>
                <a:buFont typeface="AU Passata" panose="020B0604020202020204" charset="0"/>
                <a:buChar char="›"/>
                <a:defRPr sz="1400">
                  <a:solidFill>
                    <a:schemeClr val="bg2"/>
                  </a:solidFill>
                  <a:latin typeface="AU Passata" panose="020B0604020202020204" charset="0"/>
                </a:defRPr>
              </a:lvl5pPr>
              <a:lvl6pPr marL="25146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6pPr>
              <a:lvl7pPr marL="29718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7pPr>
              <a:lvl8pPr marL="34290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8pPr>
              <a:lvl9pPr marL="38862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9pPr>
            </a:lstStyle>
            <a:p>
              <a:pPr algn="ctr">
                <a:lnSpc>
                  <a:spcPct val="100000"/>
                </a:lnSpc>
                <a:buFontTx/>
                <a:buNone/>
              </a:pPr>
              <a:r>
                <a:rPr lang="en-GB" altLang="da-DK" sz="1200">
                  <a:solidFill>
                    <a:schemeClr val="tx1"/>
                  </a:solidFill>
                  <a:latin typeface="Arial" panose="020B0604020202020204" pitchFamily="34" charset="0"/>
                </a:rPr>
                <a:t>Coding and</a:t>
              </a:r>
              <a:br>
                <a:rPr lang="en-GB" altLang="da-DK" sz="1200">
                  <a:solidFill>
                    <a:schemeClr val="tx1"/>
                  </a:solidFill>
                  <a:latin typeface="Arial" panose="020B0604020202020204" pitchFamily="34" charset="0"/>
                </a:rPr>
              </a:br>
              <a:r>
                <a:rPr lang="en-GB" altLang="da-DK" sz="1200">
                  <a:solidFill>
                    <a:schemeClr val="tx1"/>
                  </a:solidFill>
                  <a:latin typeface="Arial" panose="020B0604020202020204" pitchFamily="34" charset="0"/>
                </a:rPr>
                <a:t>unit testing</a:t>
              </a:r>
              <a:endParaRPr lang="en-GB" altLang="da-DK">
                <a:solidFill>
                  <a:schemeClr val="tx1"/>
                </a:solidFill>
                <a:latin typeface="Times" panose="02020603050405020304" pitchFamily="18" charset="0"/>
              </a:endParaRPr>
            </a:p>
          </p:txBody>
        </p:sp>
        <p:sp>
          <p:nvSpPr>
            <p:cNvPr id="13" name="Rectangle 8">
              <a:extLst>
                <a:ext uri="{FF2B5EF4-FFF2-40B4-BE49-F238E27FC236}">
                  <a16:creationId xmlns:a16="http://schemas.microsoft.com/office/drawing/2014/main" id="{348FD2D9-653F-440C-A8B1-74DA72B723E3}"/>
                </a:ext>
              </a:extLst>
            </p:cNvPr>
            <p:cNvSpPr>
              <a:spLocks noChangeArrowheads="1"/>
            </p:cNvSpPr>
            <p:nvPr/>
          </p:nvSpPr>
          <p:spPr bwMode="auto">
            <a:xfrm>
              <a:off x="2880" y="3072"/>
              <a:ext cx="816"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2000"/>
                </a:lnSpc>
                <a:buFont typeface="AU Passata" panose="020B0604020202020204" charset="0"/>
                <a:buChar char="›"/>
                <a:defRPr sz="2400">
                  <a:solidFill>
                    <a:schemeClr val="bg2"/>
                  </a:solidFill>
                  <a:latin typeface="AU Passata" panose="020B0604020202020204" charset="0"/>
                </a:defRPr>
              </a:lvl1pPr>
              <a:lvl2pPr marL="742950" indent="-285750">
                <a:lnSpc>
                  <a:spcPct val="94000"/>
                </a:lnSpc>
                <a:buFont typeface="AU Passata" panose="020B0604020202020204" charset="0"/>
                <a:buChar char="›"/>
                <a:defRPr sz="2000">
                  <a:solidFill>
                    <a:schemeClr val="bg2"/>
                  </a:solidFill>
                  <a:latin typeface="AU Passata" panose="020B0604020202020204" charset="0"/>
                </a:defRPr>
              </a:lvl2pPr>
              <a:lvl3pPr marL="1143000" indent="-228600">
                <a:lnSpc>
                  <a:spcPct val="97000"/>
                </a:lnSpc>
                <a:buFont typeface="AU Passata" panose="020B0604020202020204" charset="0"/>
                <a:buChar char="›"/>
                <a:defRPr>
                  <a:solidFill>
                    <a:schemeClr val="bg2"/>
                  </a:solidFill>
                  <a:latin typeface="AU Passata" panose="020B0604020202020204" charset="0"/>
                </a:defRPr>
              </a:lvl3pPr>
              <a:lvl4pPr marL="1600200" indent="-228600">
                <a:lnSpc>
                  <a:spcPct val="99000"/>
                </a:lnSpc>
                <a:buFont typeface="AU Passata" panose="020B0604020202020204" charset="0"/>
                <a:buChar char="›"/>
                <a:defRPr sz="1400">
                  <a:solidFill>
                    <a:schemeClr val="bg2"/>
                  </a:solidFill>
                  <a:latin typeface="AU Passata" panose="020B0604020202020204" charset="0"/>
                </a:defRPr>
              </a:lvl4pPr>
              <a:lvl5pPr marL="2057400" indent="-228600">
                <a:lnSpc>
                  <a:spcPct val="99000"/>
                </a:lnSpc>
                <a:buFont typeface="AU Passata" panose="020B0604020202020204" charset="0"/>
                <a:buChar char="›"/>
                <a:defRPr sz="1400">
                  <a:solidFill>
                    <a:schemeClr val="bg2"/>
                  </a:solidFill>
                  <a:latin typeface="AU Passata" panose="020B0604020202020204" charset="0"/>
                </a:defRPr>
              </a:lvl5pPr>
              <a:lvl6pPr marL="25146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6pPr>
              <a:lvl7pPr marL="29718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7pPr>
              <a:lvl8pPr marL="34290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8pPr>
              <a:lvl9pPr marL="38862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9pPr>
            </a:lstStyle>
            <a:p>
              <a:pPr algn="ctr">
                <a:lnSpc>
                  <a:spcPct val="100000"/>
                </a:lnSpc>
                <a:buFontTx/>
                <a:buNone/>
              </a:pPr>
              <a:r>
                <a:rPr lang="en-GB" altLang="da-DK" sz="1200">
                  <a:solidFill>
                    <a:schemeClr val="tx1"/>
                  </a:solidFill>
                  <a:latin typeface="Arial" panose="020B0604020202020204" pitchFamily="34" charset="0"/>
                </a:rPr>
                <a:t>Integration</a:t>
              </a:r>
              <a:br>
                <a:rPr lang="en-GB" altLang="da-DK" sz="1200">
                  <a:solidFill>
                    <a:schemeClr val="tx1"/>
                  </a:solidFill>
                  <a:latin typeface="Arial" panose="020B0604020202020204" pitchFamily="34" charset="0"/>
                </a:rPr>
              </a:br>
              <a:r>
                <a:rPr lang="en-GB" altLang="da-DK" sz="1200">
                  <a:solidFill>
                    <a:schemeClr val="tx1"/>
                  </a:solidFill>
                  <a:latin typeface="Arial" panose="020B0604020202020204" pitchFamily="34" charset="0"/>
                </a:rPr>
                <a:t>and testing</a:t>
              </a:r>
              <a:endParaRPr lang="en-GB" altLang="da-DK">
                <a:solidFill>
                  <a:schemeClr val="tx1"/>
                </a:solidFill>
                <a:latin typeface="Times" panose="02020603050405020304" pitchFamily="18" charset="0"/>
              </a:endParaRPr>
            </a:p>
          </p:txBody>
        </p:sp>
        <p:sp>
          <p:nvSpPr>
            <p:cNvPr id="14" name="Rectangle 9">
              <a:extLst>
                <a:ext uri="{FF2B5EF4-FFF2-40B4-BE49-F238E27FC236}">
                  <a16:creationId xmlns:a16="http://schemas.microsoft.com/office/drawing/2014/main" id="{1082CB56-E151-4B87-9DA3-7451B1BFD65D}"/>
                </a:ext>
              </a:extLst>
            </p:cNvPr>
            <p:cNvSpPr>
              <a:spLocks noChangeArrowheads="1"/>
            </p:cNvSpPr>
            <p:nvPr/>
          </p:nvSpPr>
          <p:spPr bwMode="auto">
            <a:xfrm>
              <a:off x="3456" y="3552"/>
              <a:ext cx="816"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2000"/>
                </a:lnSpc>
                <a:buFont typeface="AU Passata" panose="020B0604020202020204" charset="0"/>
                <a:buChar char="›"/>
                <a:defRPr sz="2400">
                  <a:solidFill>
                    <a:schemeClr val="bg2"/>
                  </a:solidFill>
                  <a:latin typeface="AU Passata" panose="020B0604020202020204" charset="0"/>
                </a:defRPr>
              </a:lvl1pPr>
              <a:lvl2pPr marL="742950" indent="-285750">
                <a:lnSpc>
                  <a:spcPct val="94000"/>
                </a:lnSpc>
                <a:buFont typeface="AU Passata" panose="020B0604020202020204" charset="0"/>
                <a:buChar char="›"/>
                <a:defRPr sz="2000">
                  <a:solidFill>
                    <a:schemeClr val="bg2"/>
                  </a:solidFill>
                  <a:latin typeface="AU Passata" panose="020B0604020202020204" charset="0"/>
                </a:defRPr>
              </a:lvl2pPr>
              <a:lvl3pPr marL="1143000" indent="-228600">
                <a:lnSpc>
                  <a:spcPct val="97000"/>
                </a:lnSpc>
                <a:buFont typeface="AU Passata" panose="020B0604020202020204" charset="0"/>
                <a:buChar char="›"/>
                <a:defRPr>
                  <a:solidFill>
                    <a:schemeClr val="bg2"/>
                  </a:solidFill>
                  <a:latin typeface="AU Passata" panose="020B0604020202020204" charset="0"/>
                </a:defRPr>
              </a:lvl3pPr>
              <a:lvl4pPr marL="1600200" indent="-228600">
                <a:lnSpc>
                  <a:spcPct val="99000"/>
                </a:lnSpc>
                <a:buFont typeface="AU Passata" panose="020B0604020202020204" charset="0"/>
                <a:buChar char="›"/>
                <a:defRPr sz="1400">
                  <a:solidFill>
                    <a:schemeClr val="bg2"/>
                  </a:solidFill>
                  <a:latin typeface="AU Passata" panose="020B0604020202020204" charset="0"/>
                </a:defRPr>
              </a:lvl4pPr>
              <a:lvl5pPr marL="2057400" indent="-228600">
                <a:lnSpc>
                  <a:spcPct val="99000"/>
                </a:lnSpc>
                <a:buFont typeface="AU Passata" panose="020B0604020202020204" charset="0"/>
                <a:buChar char="›"/>
                <a:defRPr sz="1400">
                  <a:solidFill>
                    <a:schemeClr val="bg2"/>
                  </a:solidFill>
                  <a:latin typeface="AU Passata" panose="020B0604020202020204" charset="0"/>
                </a:defRPr>
              </a:lvl5pPr>
              <a:lvl6pPr marL="25146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6pPr>
              <a:lvl7pPr marL="29718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7pPr>
              <a:lvl8pPr marL="34290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8pPr>
              <a:lvl9pPr marL="3886200" indent="-228600" eaLnBrk="0" fontAlgn="base" hangingPunct="0">
                <a:lnSpc>
                  <a:spcPct val="99000"/>
                </a:lnSpc>
                <a:spcBef>
                  <a:spcPct val="0"/>
                </a:spcBef>
                <a:spcAft>
                  <a:spcPct val="0"/>
                </a:spcAft>
                <a:buFont typeface="AU Passata" panose="020B0604020202020204" charset="0"/>
                <a:buChar char="›"/>
                <a:defRPr sz="1400">
                  <a:solidFill>
                    <a:schemeClr val="bg2"/>
                  </a:solidFill>
                  <a:latin typeface="AU Passata" panose="020B0604020202020204" charset="0"/>
                </a:defRPr>
              </a:lvl9pPr>
            </a:lstStyle>
            <a:p>
              <a:pPr algn="ctr">
                <a:lnSpc>
                  <a:spcPct val="100000"/>
                </a:lnSpc>
                <a:buFontTx/>
                <a:buNone/>
              </a:pPr>
              <a:r>
                <a:rPr lang="en-GB" altLang="da-DK" sz="1200">
                  <a:solidFill>
                    <a:schemeClr val="tx1"/>
                  </a:solidFill>
                  <a:latin typeface="Arial" panose="020B0604020202020204" pitchFamily="34" charset="0"/>
                </a:rPr>
                <a:t>Operation and</a:t>
              </a:r>
              <a:br>
                <a:rPr lang="en-GB" altLang="da-DK" sz="1200">
                  <a:solidFill>
                    <a:schemeClr val="tx1"/>
                  </a:solidFill>
                  <a:latin typeface="Arial" panose="020B0604020202020204" pitchFamily="34" charset="0"/>
                </a:rPr>
              </a:br>
              <a:r>
                <a:rPr lang="en-GB" altLang="da-DK" sz="1200">
                  <a:solidFill>
                    <a:schemeClr val="tx1"/>
                  </a:solidFill>
                  <a:latin typeface="Arial" panose="020B0604020202020204" pitchFamily="34" charset="0"/>
                </a:rPr>
                <a:t>maintenance</a:t>
              </a:r>
              <a:endParaRPr lang="en-GB" altLang="da-DK">
                <a:solidFill>
                  <a:schemeClr val="tx1"/>
                </a:solidFill>
                <a:latin typeface="Times" panose="02020603050405020304" pitchFamily="18" charset="0"/>
              </a:endParaRPr>
            </a:p>
          </p:txBody>
        </p:sp>
        <p:cxnSp>
          <p:nvCxnSpPr>
            <p:cNvPr id="15" name="AutoShape 10">
              <a:extLst>
                <a:ext uri="{FF2B5EF4-FFF2-40B4-BE49-F238E27FC236}">
                  <a16:creationId xmlns:a16="http://schemas.microsoft.com/office/drawing/2014/main" id="{52E507D6-1773-46F7-B813-FBC42F02EC14}"/>
                </a:ext>
              </a:extLst>
            </p:cNvPr>
            <p:cNvCxnSpPr>
              <a:cxnSpLocks noChangeShapeType="1"/>
              <a:stCxn id="9" idx="3"/>
              <a:endCxn id="10" idx="0"/>
            </p:cNvCxnSpPr>
            <p:nvPr/>
          </p:nvCxnSpPr>
          <p:spPr bwMode="auto">
            <a:xfrm>
              <a:off x="1392" y="1320"/>
              <a:ext cx="168" cy="312"/>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1">
              <a:extLst>
                <a:ext uri="{FF2B5EF4-FFF2-40B4-BE49-F238E27FC236}">
                  <a16:creationId xmlns:a16="http://schemas.microsoft.com/office/drawing/2014/main" id="{64BE73CD-85CF-4D36-A338-ADB3C979C919}"/>
                </a:ext>
              </a:extLst>
            </p:cNvPr>
            <p:cNvCxnSpPr>
              <a:cxnSpLocks noChangeShapeType="1"/>
              <a:stCxn id="10" idx="3"/>
              <a:endCxn id="11" idx="0"/>
            </p:cNvCxnSpPr>
            <p:nvPr/>
          </p:nvCxnSpPr>
          <p:spPr bwMode="auto">
            <a:xfrm>
              <a:off x="1968" y="1800"/>
              <a:ext cx="168" cy="312"/>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2">
              <a:extLst>
                <a:ext uri="{FF2B5EF4-FFF2-40B4-BE49-F238E27FC236}">
                  <a16:creationId xmlns:a16="http://schemas.microsoft.com/office/drawing/2014/main" id="{324897D6-D00F-4821-B865-34476799375D}"/>
                </a:ext>
              </a:extLst>
            </p:cNvPr>
            <p:cNvCxnSpPr>
              <a:cxnSpLocks noChangeShapeType="1"/>
              <a:stCxn id="11" idx="3"/>
              <a:endCxn id="12" idx="0"/>
            </p:cNvCxnSpPr>
            <p:nvPr/>
          </p:nvCxnSpPr>
          <p:spPr bwMode="auto">
            <a:xfrm>
              <a:off x="2544" y="2280"/>
              <a:ext cx="168" cy="312"/>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3">
              <a:extLst>
                <a:ext uri="{FF2B5EF4-FFF2-40B4-BE49-F238E27FC236}">
                  <a16:creationId xmlns:a16="http://schemas.microsoft.com/office/drawing/2014/main" id="{B6255FF4-5787-4A45-B3EA-58B1FFE50EFE}"/>
                </a:ext>
              </a:extLst>
            </p:cNvPr>
            <p:cNvCxnSpPr>
              <a:cxnSpLocks noChangeShapeType="1"/>
              <a:stCxn id="12" idx="3"/>
              <a:endCxn id="13" idx="0"/>
            </p:cNvCxnSpPr>
            <p:nvPr/>
          </p:nvCxnSpPr>
          <p:spPr bwMode="auto">
            <a:xfrm>
              <a:off x="3120" y="2760"/>
              <a:ext cx="168" cy="312"/>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4">
              <a:extLst>
                <a:ext uri="{FF2B5EF4-FFF2-40B4-BE49-F238E27FC236}">
                  <a16:creationId xmlns:a16="http://schemas.microsoft.com/office/drawing/2014/main" id="{F38737A3-8B68-491C-9342-BF56BCE96963}"/>
                </a:ext>
              </a:extLst>
            </p:cNvPr>
            <p:cNvCxnSpPr>
              <a:cxnSpLocks noChangeShapeType="1"/>
              <a:stCxn id="13" idx="3"/>
              <a:endCxn id="14" idx="0"/>
            </p:cNvCxnSpPr>
            <p:nvPr/>
          </p:nvCxnSpPr>
          <p:spPr bwMode="auto">
            <a:xfrm>
              <a:off x="3696" y="3240"/>
              <a:ext cx="168" cy="312"/>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8" name="Billede 27">
            <a:extLst>
              <a:ext uri="{FF2B5EF4-FFF2-40B4-BE49-F238E27FC236}">
                <a16:creationId xmlns:a16="http://schemas.microsoft.com/office/drawing/2014/main" id="{86C24A93-D4E5-4A74-9D65-5956F7EC7171}"/>
              </a:ext>
            </a:extLst>
          </p:cNvPr>
          <p:cNvPicPr>
            <a:picLocks noChangeAspect="1"/>
          </p:cNvPicPr>
          <p:nvPr/>
        </p:nvPicPr>
        <p:blipFill>
          <a:blip r:embed="rId5"/>
          <a:stretch>
            <a:fillRect/>
          </a:stretch>
        </p:blipFill>
        <p:spPr>
          <a:xfrm>
            <a:off x="8013026" y="2863348"/>
            <a:ext cx="384646" cy="370487"/>
          </a:xfrm>
          <a:prstGeom prst="rect">
            <a:avLst/>
          </a:prstGeom>
        </p:spPr>
      </p:pic>
      <p:pic>
        <p:nvPicPr>
          <p:cNvPr id="29" name="Billede 28">
            <a:extLst>
              <a:ext uri="{FF2B5EF4-FFF2-40B4-BE49-F238E27FC236}">
                <a16:creationId xmlns:a16="http://schemas.microsoft.com/office/drawing/2014/main" id="{122865BF-5359-4B5C-95FB-186A70BBF818}"/>
              </a:ext>
            </a:extLst>
          </p:cNvPr>
          <p:cNvPicPr>
            <a:picLocks noChangeAspect="1"/>
          </p:cNvPicPr>
          <p:nvPr/>
        </p:nvPicPr>
        <p:blipFill>
          <a:blip r:embed="rId6"/>
          <a:stretch>
            <a:fillRect/>
          </a:stretch>
        </p:blipFill>
        <p:spPr>
          <a:xfrm>
            <a:off x="1754263" y="2863348"/>
            <a:ext cx="379710" cy="370487"/>
          </a:xfrm>
          <a:prstGeom prst="rect">
            <a:avLst/>
          </a:prstGeom>
        </p:spPr>
      </p:pic>
    </p:spTree>
    <p:extLst>
      <p:ext uri="{BB962C8B-B14F-4D97-AF65-F5344CB8AC3E}">
        <p14:creationId xmlns:p14="http://schemas.microsoft.com/office/powerpoint/2010/main" val="406092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6"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ircle(in)">
                                      <p:cBhvr>
                                        <p:cTn id="17" dur="2000"/>
                                        <p:tgtEl>
                                          <p:spTgt spid="29"/>
                                        </p:tgtEl>
                                      </p:cBhvr>
                                    </p:animEffect>
                                  </p:childTnLst>
                                </p:cTn>
                              </p:par>
                              <p:par>
                                <p:cTn id="18" presetID="6" presetClass="entr" presetSubtype="16"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circle(in)">
                                      <p:cBhvr>
                                        <p:cTn id="20" dur="2000"/>
                                        <p:tgtEl>
                                          <p:spTgt spid="28"/>
                                        </p:tgtEl>
                                      </p:cBhvr>
                                    </p:animEffec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CB2FA2-4DD3-406B-B1D3-9DE13C9010AE}"/>
              </a:ext>
            </a:extLst>
          </p:cNvPr>
          <p:cNvSpPr>
            <a:spLocks noGrp="1"/>
          </p:cNvSpPr>
          <p:nvPr>
            <p:ph type="title"/>
          </p:nvPr>
        </p:nvSpPr>
        <p:spPr/>
        <p:txBody>
          <a:bodyPr/>
          <a:lstStyle/>
          <a:p>
            <a:r>
              <a:rPr lang="en-US" dirty="0"/>
              <a:t>Forming GROUPS</a:t>
            </a:r>
          </a:p>
        </p:txBody>
      </p:sp>
      <p:sp>
        <p:nvSpPr>
          <p:cNvPr id="3" name="Pladsholder til indhold 2">
            <a:extLst>
              <a:ext uri="{FF2B5EF4-FFF2-40B4-BE49-F238E27FC236}">
                <a16:creationId xmlns:a16="http://schemas.microsoft.com/office/drawing/2014/main" id="{63053553-9770-4955-8065-7F9AE5B2A111}"/>
              </a:ext>
            </a:extLst>
          </p:cNvPr>
          <p:cNvSpPr>
            <a:spLocks noGrp="1"/>
          </p:cNvSpPr>
          <p:nvPr>
            <p:ph idx="1"/>
          </p:nvPr>
        </p:nvSpPr>
        <p:spPr/>
        <p:txBody>
          <a:bodyPr/>
          <a:lstStyle/>
          <a:p>
            <a:r>
              <a:rPr lang="en-US" dirty="0"/>
              <a:t>It is paramount to create operational and effective groups</a:t>
            </a:r>
          </a:p>
          <a:p>
            <a:endParaRPr lang="en-US" dirty="0"/>
          </a:p>
          <a:p>
            <a:r>
              <a:rPr lang="en-US" dirty="0"/>
              <a:t>The formation of groups will happen in two phases:</a:t>
            </a:r>
          </a:p>
          <a:p>
            <a:r>
              <a:rPr lang="en-US" dirty="0"/>
              <a:t>1) Voluntarily create groups of 4-5 team members</a:t>
            </a:r>
          </a:p>
          <a:p>
            <a:r>
              <a:rPr lang="en-US" dirty="0"/>
              <a:t>2) Instructors will create or modify groups with remaining students </a:t>
            </a:r>
          </a:p>
          <a:p>
            <a:endParaRPr lang="en-US" dirty="0"/>
          </a:p>
          <a:p>
            <a:r>
              <a:rPr lang="en-US" dirty="0"/>
              <a:t>Send suggested groups to me (name + study number): </a:t>
            </a:r>
            <a:r>
              <a:rPr lang="en-US" dirty="0">
                <a:hlinkClick r:id="rId2"/>
              </a:rPr>
              <a:t>sw@ece.au.dk</a:t>
            </a:r>
            <a:r>
              <a:rPr lang="en-US" dirty="0"/>
              <a:t>  </a:t>
            </a:r>
          </a:p>
          <a:p>
            <a:endParaRPr lang="en-US" dirty="0"/>
          </a:p>
          <a:p>
            <a:r>
              <a:rPr lang="en-US" dirty="0"/>
              <a:t>For each group select a project leader – the project leader will lead the meetings with the customer (peer team) and with the instructors. The project leader will at the beginning of each meeting appoint a new rapporteur (</a:t>
            </a:r>
            <a:r>
              <a:rPr lang="en-US" dirty="0" err="1"/>
              <a:t>dansk</a:t>
            </a:r>
            <a:r>
              <a:rPr lang="en-US" dirty="0"/>
              <a:t>: </a:t>
            </a:r>
            <a:r>
              <a:rPr lang="en-US" dirty="0" err="1"/>
              <a:t>refererent</a:t>
            </a:r>
            <a:r>
              <a:rPr lang="en-US" dirty="0"/>
              <a:t>), and all decisions will be documented as part of your documentation with “minutes of the meeting” (</a:t>
            </a:r>
            <a:r>
              <a:rPr lang="en-US" dirty="0" err="1"/>
              <a:t>dansk:referat</a:t>
            </a:r>
            <a:r>
              <a:rPr lang="en-US" dirty="0"/>
              <a:t>).</a:t>
            </a:r>
          </a:p>
        </p:txBody>
      </p:sp>
      <p:sp>
        <p:nvSpPr>
          <p:cNvPr id="4" name="Pladsholder til dato 3">
            <a:extLst>
              <a:ext uri="{FF2B5EF4-FFF2-40B4-BE49-F238E27FC236}">
                <a16:creationId xmlns:a16="http://schemas.microsoft.com/office/drawing/2014/main" id="{7181261B-6983-4765-ABE6-6602B9946710}"/>
              </a:ext>
            </a:extLst>
          </p:cNvPr>
          <p:cNvSpPr>
            <a:spLocks noGrp="1"/>
          </p:cNvSpPr>
          <p:nvPr>
            <p:ph type="dt" sz="half" idx="10"/>
          </p:nvPr>
        </p:nvSpPr>
        <p:spPr/>
        <p:txBody>
          <a:bodyPr/>
          <a:lstStyle/>
          <a:p>
            <a:fld id="{B799D5B8-7C78-4634-B9B0-94EDDAC0B002}" type="datetime1">
              <a:rPr lang="en-GB" smtClean="0"/>
              <a:t>28/01/2021</a:t>
            </a:fld>
            <a:r>
              <a:rPr lang="en-GB"/>
              <a:t>30/10/2020</a:t>
            </a:r>
            <a:endParaRPr lang="en-GB" dirty="0"/>
          </a:p>
        </p:txBody>
      </p:sp>
    </p:spTree>
    <p:extLst>
      <p:ext uri="{BB962C8B-B14F-4D97-AF65-F5344CB8AC3E}">
        <p14:creationId xmlns:p14="http://schemas.microsoft.com/office/powerpoint/2010/main" val="325920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17541B-C1E6-48F1-992C-2C8DE71C3A25}"/>
              </a:ext>
            </a:extLst>
          </p:cNvPr>
          <p:cNvSpPr>
            <a:spLocks noGrp="1"/>
          </p:cNvSpPr>
          <p:nvPr>
            <p:ph type="title"/>
          </p:nvPr>
        </p:nvSpPr>
        <p:spPr/>
        <p:txBody>
          <a:bodyPr/>
          <a:lstStyle/>
          <a:p>
            <a:r>
              <a:rPr lang="en-US" dirty="0"/>
              <a:t>Questions?</a:t>
            </a:r>
          </a:p>
        </p:txBody>
      </p:sp>
      <p:sp>
        <p:nvSpPr>
          <p:cNvPr id="3" name="Pladsholder til indhold 2">
            <a:extLst>
              <a:ext uri="{FF2B5EF4-FFF2-40B4-BE49-F238E27FC236}">
                <a16:creationId xmlns:a16="http://schemas.microsoft.com/office/drawing/2014/main" id="{58B33C8B-EFFC-4821-8E1C-6924307F1663}"/>
              </a:ext>
            </a:extLst>
          </p:cNvPr>
          <p:cNvSpPr>
            <a:spLocks noGrp="1"/>
          </p:cNvSpPr>
          <p:nvPr>
            <p:ph idx="1"/>
          </p:nvPr>
        </p:nvSpPr>
        <p:spPr/>
        <p:txBody>
          <a:bodyPr/>
          <a:lstStyle/>
          <a:p>
            <a:endParaRPr lang="en-US"/>
          </a:p>
        </p:txBody>
      </p:sp>
      <p:sp>
        <p:nvSpPr>
          <p:cNvPr id="4" name="Pladsholder til dato 3">
            <a:extLst>
              <a:ext uri="{FF2B5EF4-FFF2-40B4-BE49-F238E27FC236}">
                <a16:creationId xmlns:a16="http://schemas.microsoft.com/office/drawing/2014/main" id="{0B9EB1EA-53AA-4686-ACE4-40635956C312}"/>
              </a:ext>
            </a:extLst>
          </p:cNvPr>
          <p:cNvSpPr>
            <a:spLocks noGrp="1"/>
          </p:cNvSpPr>
          <p:nvPr>
            <p:ph type="dt" sz="half" idx="10"/>
          </p:nvPr>
        </p:nvSpPr>
        <p:spPr/>
        <p:txBody>
          <a:bodyPr/>
          <a:lstStyle/>
          <a:p>
            <a:fld id="{B5F5A446-3F78-4A47-9953-CDF583036E65}" type="datetime1">
              <a:rPr lang="en-GB" smtClean="0"/>
              <a:t>28/01/2021</a:t>
            </a:fld>
            <a:r>
              <a:rPr lang="en-GB"/>
              <a:t>30/10/2020</a:t>
            </a:r>
            <a:endParaRPr lang="en-GB" dirty="0"/>
          </a:p>
        </p:txBody>
      </p:sp>
    </p:spTree>
    <p:extLst>
      <p:ext uri="{BB962C8B-B14F-4D97-AF65-F5344CB8AC3E}">
        <p14:creationId xmlns:p14="http://schemas.microsoft.com/office/powerpoint/2010/main" val="4243028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969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4C4296-A203-42BF-947C-71337C2C51A7}"/>
              </a:ext>
            </a:extLst>
          </p:cNvPr>
          <p:cNvSpPr>
            <a:spLocks noGrp="1"/>
          </p:cNvSpPr>
          <p:nvPr>
            <p:ph type="title"/>
          </p:nvPr>
        </p:nvSpPr>
        <p:spPr/>
        <p:txBody>
          <a:bodyPr/>
          <a:lstStyle/>
          <a:p>
            <a:r>
              <a:rPr lang="en-US" dirty="0"/>
              <a:t>Real-life problems &amp; solutions</a:t>
            </a:r>
          </a:p>
        </p:txBody>
      </p:sp>
      <p:sp>
        <p:nvSpPr>
          <p:cNvPr id="4" name="Pladsholder til dato 3">
            <a:extLst>
              <a:ext uri="{FF2B5EF4-FFF2-40B4-BE49-F238E27FC236}">
                <a16:creationId xmlns:a16="http://schemas.microsoft.com/office/drawing/2014/main" id="{AAA21A91-5BAA-4928-80B8-F3A5D8D15B32}"/>
              </a:ext>
            </a:extLst>
          </p:cNvPr>
          <p:cNvSpPr>
            <a:spLocks noGrp="1"/>
          </p:cNvSpPr>
          <p:nvPr>
            <p:ph type="dt" sz="half" idx="10"/>
          </p:nvPr>
        </p:nvSpPr>
        <p:spPr/>
        <p:txBody>
          <a:bodyPr/>
          <a:lstStyle/>
          <a:p>
            <a:fld id="{7EEFB0CA-53C5-482C-BE10-815038AC7213}" type="datetime1">
              <a:rPr lang="en-GB" smtClean="0"/>
              <a:t>28/01/2021</a:t>
            </a:fld>
            <a:r>
              <a:rPr lang="en-GB"/>
              <a:t>30/10/2020</a:t>
            </a:r>
            <a:endParaRPr lang="en-GB" dirty="0"/>
          </a:p>
        </p:txBody>
      </p:sp>
      <p:sp>
        <p:nvSpPr>
          <p:cNvPr id="6" name="Pladsholder til indhold 5">
            <a:extLst>
              <a:ext uri="{FF2B5EF4-FFF2-40B4-BE49-F238E27FC236}">
                <a16:creationId xmlns:a16="http://schemas.microsoft.com/office/drawing/2014/main" id="{F29AAF61-4B4A-4D83-8AB8-6C1D282DA808}"/>
              </a:ext>
            </a:extLst>
          </p:cNvPr>
          <p:cNvSpPr>
            <a:spLocks noGrp="1"/>
          </p:cNvSpPr>
          <p:nvPr>
            <p:ph idx="1"/>
          </p:nvPr>
        </p:nvSpPr>
        <p:spPr/>
        <p:txBody>
          <a:bodyPr/>
          <a:lstStyle/>
          <a:p>
            <a:endParaRPr lang="en-US" dirty="0"/>
          </a:p>
        </p:txBody>
      </p:sp>
      <p:pic>
        <p:nvPicPr>
          <p:cNvPr id="7" name="Picture 10" descr="10-1">
            <a:extLst>
              <a:ext uri="{FF2B5EF4-FFF2-40B4-BE49-F238E27FC236}">
                <a16:creationId xmlns:a16="http://schemas.microsoft.com/office/drawing/2014/main" id="{98DC91A1-F13D-4804-8999-769842F0F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028" y="1220774"/>
            <a:ext cx="6624736" cy="5384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2341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7F029F-8175-4B21-874B-9967A98C89BE}"/>
              </a:ext>
            </a:extLst>
          </p:cNvPr>
          <p:cNvSpPr>
            <a:spLocks noGrp="1"/>
          </p:cNvSpPr>
          <p:nvPr>
            <p:ph type="title"/>
          </p:nvPr>
        </p:nvSpPr>
        <p:spPr/>
        <p:txBody>
          <a:bodyPr/>
          <a:lstStyle/>
          <a:p>
            <a:r>
              <a:rPr lang="en-US" dirty="0"/>
              <a:t>Who are the instructors?</a:t>
            </a:r>
          </a:p>
        </p:txBody>
      </p:sp>
      <p:sp>
        <p:nvSpPr>
          <p:cNvPr id="3" name="Pladsholder til indhold 2">
            <a:extLst>
              <a:ext uri="{FF2B5EF4-FFF2-40B4-BE49-F238E27FC236}">
                <a16:creationId xmlns:a16="http://schemas.microsoft.com/office/drawing/2014/main" id="{9A3F4F2D-020A-4D5D-A268-CE851905DE07}"/>
              </a:ext>
            </a:extLst>
          </p:cNvPr>
          <p:cNvSpPr>
            <a:spLocks noGrp="1"/>
          </p:cNvSpPr>
          <p:nvPr>
            <p:ph idx="1"/>
          </p:nvPr>
        </p:nvSpPr>
        <p:spPr/>
        <p:txBody>
          <a:bodyPr/>
          <a:lstStyle/>
          <a:p>
            <a:pPr marL="342900" indent="-342900">
              <a:buFont typeface="Wingdings" panose="05000000000000000000" pitchFamily="2" charset="2"/>
              <a:buChar char="§"/>
            </a:pPr>
            <a:r>
              <a:rPr lang="en-US" b="1" dirty="0"/>
              <a:t>Main instructor and supervisor:</a:t>
            </a:r>
          </a:p>
          <a:p>
            <a:pPr marL="342900" indent="-342900">
              <a:buFont typeface="Wingdings" panose="05000000000000000000" pitchFamily="2" charset="2"/>
              <a:buChar char="§"/>
            </a:pPr>
            <a:r>
              <a:rPr lang="en-US" dirty="0"/>
              <a:t>Associate professor Stefan Wagner</a:t>
            </a:r>
          </a:p>
          <a:p>
            <a:pPr marL="342900" indent="-342900">
              <a:buFont typeface="Wingdings" panose="05000000000000000000" pitchFamily="2" charset="2"/>
              <a:buChar char="§"/>
            </a:pPr>
            <a:r>
              <a:rPr lang="en-US" dirty="0"/>
              <a:t>Availability: around 2 hours a week during course </a:t>
            </a:r>
          </a:p>
          <a:p>
            <a:pPr marL="342900" indent="-342900">
              <a:buFont typeface="Wingdings" panose="05000000000000000000" pitchFamily="2" charset="2"/>
              <a:buChar char="§"/>
            </a:pPr>
            <a:r>
              <a:rPr lang="en-US" dirty="0">
                <a:hlinkClick r:id="rId2"/>
              </a:rPr>
              <a:t>sw@eng.au.dk</a:t>
            </a: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b="1" dirty="0"/>
              <a:t>Assistant instructor (covers most tutorials):</a:t>
            </a:r>
          </a:p>
          <a:p>
            <a:pPr marL="342900" indent="-342900">
              <a:buFont typeface="Wingdings" panose="05000000000000000000" pitchFamily="2" charset="2"/>
              <a:buChar char="§"/>
            </a:pPr>
            <a:r>
              <a:rPr lang="en-US" dirty="0"/>
              <a:t>Post doc Jorge Miranda</a:t>
            </a:r>
          </a:p>
          <a:p>
            <a:pPr marL="342900" indent="-342900">
              <a:buFont typeface="Wingdings" panose="05000000000000000000" pitchFamily="2" charset="2"/>
              <a:buChar char="§"/>
            </a:pPr>
            <a:r>
              <a:rPr lang="en-US" dirty="0"/>
              <a:t>Availability: around 2 hours a week during course ONLINE only</a:t>
            </a:r>
          </a:p>
          <a:p>
            <a:pPr marL="342900" indent="-342900">
              <a:buFont typeface="Wingdings" panose="05000000000000000000" pitchFamily="2" charset="2"/>
              <a:buChar char="§"/>
            </a:pPr>
            <a:r>
              <a:rPr lang="en-US" dirty="0">
                <a:hlinkClick r:id="rId3"/>
              </a:rPr>
              <a:t>jmiranda@eng.au.dk</a:t>
            </a:r>
            <a:r>
              <a:rPr lang="en-US" dirty="0"/>
              <a:t> </a:t>
            </a:r>
          </a:p>
          <a:p>
            <a:pPr>
              <a:buNone/>
            </a:pPr>
            <a:endParaRPr lang="en-US" dirty="0"/>
          </a:p>
          <a:p>
            <a:pPr>
              <a:buNone/>
            </a:pPr>
            <a:endParaRPr lang="en-US" dirty="0"/>
          </a:p>
        </p:txBody>
      </p:sp>
      <p:sp>
        <p:nvSpPr>
          <p:cNvPr id="4" name="Pladsholder til dato 3">
            <a:extLst>
              <a:ext uri="{FF2B5EF4-FFF2-40B4-BE49-F238E27FC236}">
                <a16:creationId xmlns:a16="http://schemas.microsoft.com/office/drawing/2014/main" id="{3781AAA8-D065-44EA-96C1-4F5EFD432894}"/>
              </a:ext>
            </a:extLst>
          </p:cNvPr>
          <p:cNvSpPr>
            <a:spLocks noGrp="1"/>
          </p:cNvSpPr>
          <p:nvPr>
            <p:ph type="dt" sz="half" idx="10"/>
          </p:nvPr>
        </p:nvSpPr>
        <p:spPr/>
        <p:txBody>
          <a:bodyPr/>
          <a:lstStyle/>
          <a:p>
            <a:fld id="{CAA3F84A-C24F-423C-8C83-FA37FE5E4257}" type="datetime1">
              <a:rPr lang="en-GB" smtClean="0"/>
              <a:t>28/01/2021</a:t>
            </a:fld>
            <a:r>
              <a:rPr lang="en-GB"/>
              <a:t>30/10/2020</a:t>
            </a:r>
            <a:endParaRPr lang="en-GB" dirty="0"/>
          </a:p>
        </p:txBody>
      </p:sp>
    </p:spTree>
    <p:extLst>
      <p:ext uri="{BB962C8B-B14F-4D97-AF65-F5344CB8AC3E}">
        <p14:creationId xmlns:p14="http://schemas.microsoft.com/office/powerpoint/2010/main" val="32773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E0115D-32BA-4B0F-AED6-8AF565F89CE4}"/>
              </a:ext>
            </a:extLst>
          </p:cNvPr>
          <p:cNvSpPr>
            <a:spLocks noGrp="1"/>
          </p:cNvSpPr>
          <p:nvPr>
            <p:ph type="title"/>
          </p:nvPr>
        </p:nvSpPr>
        <p:spPr/>
        <p:txBody>
          <a:bodyPr/>
          <a:lstStyle/>
          <a:p>
            <a:r>
              <a:rPr lang="en-US" dirty="0"/>
              <a:t>Who are the students?</a:t>
            </a:r>
            <a:br>
              <a:rPr lang="en-US" dirty="0"/>
            </a:br>
            <a:endParaRPr lang="en-US" dirty="0"/>
          </a:p>
        </p:txBody>
      </p:sp>
      <p:sp>
        <p:nvSpPr>
          <p:cNvPr id="3" name="Pladsholder til indhold 2">
            <a:extLst>
              <a:ext uri="{FF2B5EF4-FFF2-40B4-BE49-F238E27FC236}">
                <a16:creationId xmlns:a16="http://schemas.microsoft.com/office/drawing/2014/main" id="{A65742AF-B908-4256-B439-524A9026E7C0}"/>
              </a:ext>
            </a:extLst>
          </p:cNvPr>
          <p:cNvSpPr>
            <a:spLocks noGrp="1"/>
          </p:cNvSpPr>
          <p:nvPr>
            <p:ph idx="1"/>
          </p:nvPr>
        </p:nvSpPr>
        <p:spPr/>
        <p:txBody>
          <a:bodyPr/>
          <a:lstStyle/>
          <a:p>
            <a:r>
              <a:rPr lang="en-US" dirty="0"/>
              <a:t>We would like to know more about you</a:t>
            </a:r>
          </a:p>
          <a:p>
            <a:r>
              <a:rPr lang="en-US" dirty="0"/>
              <a:t>Who are you?</a:t>
            </a:r>
          </a:p>
          <a:p>
            <a:r>
              <a:rPr lang="en-US" dirty="0"/>
              <a:t>What is your background?</a:t>
            </a:r>
          </a:p>
          <a:p>
            <a:r>
              <a:rPr lang="en-US" dirty="0"/>
              <a:t>What are your expectations?</a:t>
            </a:r>
          </a:p>
        </p:txBody>
      </p:sp>
      <p:sp>
        <p:nvSpPr>
          <p:cNvPr id="4" name="Pladsholder til dato 3">
            <a:extLst>
              <a:ext uri="{FF2B5EF4-FFF2-40B4-BE49-F238E27FC236}">
                <a16:creationId xmlns:a16="http://schemas.microsoft.com/office/drawing/2014/main" id="{AD723A0F-8047-4671-B7DC-CAF58BE7E5FE}"/>
              </a:ext>
            </a:extLst>
          </p:cNvPr>
          <p:cNvSpPr>
            <a:spLocks noGrp="1"/>
          </p:cNvSpPr>
          <p:nvPr>
            <p:ph type="dt" sz="half" idx="10"/>
          </p:nvPr>
        </p:nvSpPr>
        <p:spPr/>
        <p:txBody>
          <a:bodyPr/>
          <a:lstStyle/>
          <a:p>
            <a:fld id="{F92B9C5F-9CB5-46F1-9E60-39619504FF59}" type="datetime1">
              <a:rPr lang="en-GB" smtClean="0"/>
              <a:t>28/01/2021</a:t>
            </a:fld>
            <a:r>
              <a:rPr lang="en-GB"/>
              <a:t>30/10/2020</a:t>
            </a:r>
            <a:endParaRPr lang="en-GB" dirty="0"/>
          </a:p>
        </p:txBody>
      </p:sp>
    </p:spTree>
    <p:extLst>
      <p:ext uri="{BB962C8B-B14F-4D97-AF65-F5344CB8AC3E}">
        <p14:creationId xmlns:p14="http://schemas.microsoft.com/office/powerpoint/2010/main" val="338680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C98520-05E3-43D8-9293-D57892C99F58}"/>
              </a:ext>
            </a:extLst>
          </p:cNvPr>
          <p:cNvSpPr>
            <a:spLocks noGrp="1"/>
          </p:cNvSpPr>
          <p:nvPr>
            <p:ph type="title"/>
          </p:nvPr>
        </p:nvSpPr>
        <p:spPr/>
        <p:txBody>
          <a:bodyPr/>
          <a:lstStyle/>
          <a:p>
            <a:r>
              <a:rPr lang="en-US" dirty="0"/>
              <a:t>Contents</a:t>
            </a:r>
          </a:p>
        </p:txBody>
      </p:sp>
      <p:sp>
        <p:nvSpPr>
          <p:cNvPr id="3" name="Pladsholder til indhold 2">
            <a:extLst>
              <a:ext uri="{FF2B5EF4-FFF2-40B4-BE49-F238E27FC236}">
                <a16:creationId xmlns:a16="http://schemas.microsoft.com/office/drawing/2014/main" id="{186AED57-7B8B-4978-9063-A0E270814367}"/>
              </a:ext>
            </a:extLst>
          </p:cNvPr>
          <p:cNvSpPr>
            <a:spLocks noGrp="1"/>
          </p:cNvSpPr>
          <p:nvPr>
            <p:ph idx="1"/>
          </p:nvPr>
        </p:nvSpPr>
        <p:spPr>
          <a:xfrm>
            <a:off x="315913" y="980727"/>
            <a:ext cx="11683155" cy="5760641"/>
          </a:xfrm>
        </p:spPr>
        <p:style>
          <a:lnRef idx="2">
            <a:schemeClr val="accent6"/>
          </a:lnRef>
          <a:fillRef idx="1">
            <a:schemeClr val="lt1"/>
          </a:fillRef>
          <a:effectRef idx="0">
            <a:schemeClr val="accent6"/>
          </a:effectRef>
          <a:fontRef idx="minor">
            <a:schemeClr val="dk1"/>
          </a:fontRef>
        </p:style>
        <p:txBody>
          <a:bodyPr/>
          <a:lstStyle/>
          <a:p>
            <a:r>
              <a:rPr lang="en-US" b="0" i="0" dirty="0">
                <a:solidFill>
                  <a:srgbClr val="0A0A0A"/>
                </a:solidFill>
                <a:effectLst/>
                <a:latin typeface="Georgia" panose="02040502050405020303" pitchFamily="18" charset="0"/>
              </a:rPr>
              <a:t>The course provides an </a:t>
            </a:r>
            <a:r>
              <a:rPr lang="en-US" b="1" i="0" dirty="0">
                <a:solidFill>
                  <a:srgbClr val="0A0A0A"/>
                </a:solidFill>
                <a:effectLst/>
                <a:latin typeface="Georgia" panose="02040502050405020303" pitchFamily="18" charset="0"/>
              </a:rPr>
              <a:t>overview of, </a:t>
            </a:r>
            <a:r>
              <a:rPr lang="en-US" i="0" dirty="0">
                <a:solidFill>
                  <a:srgbClr val="0A0A0A"/>
                </a:solidFill>
                <a:effectLst/>
                <a:latin typeface="Georgia" panose="02040502050405020303" pitchFamily="18" charset="0"/>
              </a:rPr>
              <a:t>and</a:t>
            </a:r>
            <a:r>
              <a:rPr lang="en-US" b="1" i="0" dirty="0">
                <a:solidFill>
                  <a:srgbClr val="0A0A0A"/>
                </a:solidFill>
                <a:effectLst/>
                <a:latin typeface="Georgia" panose="02040502050405020303" pitchFamily="18" charset="0"/>
              </a:rPr>
              <a:t> practical experience </a:t>
            </a:r>
            <a:r>
              <a:rPr lang="en-US" i="0" dirty="0">
                <a:solidFill>
                  <a:srgbClr val="0A0A0A"/>
                </a:solidFill>
                <a:effectLst/>
                <a:latin typeface="Georgia" panose="02040502050405020303" pitchFamily="18" charset="0"/>
              </a:rPr>
              <a:t>with, some of </a:t>
            </a:r>
            <a:r>
              <a:rPr lang="en-US" b="1" i="0" dirty="0">
                <a:solidFill>
                  <a:srgbClr val="0A0A0A"/>
                </a:solidFill>
                <a:effectLst/>
                <a:latin typeface="Georgia" panose="02040502050405020303" pitchFamily="18" charset="0"/>
              </a:rPr>
              <a:t>the predominant theories, methods, and principles, </a:t>
            </a:r>
            <a:r>
              <a:rPr lang="en-US" i="0" dirty="0">
                <a:solidFill>
                  <a:srgbClr val="0A0A0A"/>
                </a:solidFill>
                <a:effectLst/>
                <a:latin typeface="Georgia" panose="02040502050405020303" pitchFamily="18" charset="0"/>
              </a:rPr>
              <a:t>for </a:t>
            </a:r>
            <a:r>
              <a:rPr lang="en-US" b="1" i="0" dirty="0">
                <a:solidFill>
                  <a:srgbClr val="0A0A0A"/>
                </a:solidFill>
                <a:effectLst/>
                <a:latin typeface="Georgia" panose="02040502050405020303" pitchFamily="18" charset="0"/>
              </a:rPr>
              <a:t>implementing computer engineering projects</a:t>
            </a:r>
            <a:r>
              <a:rPr lang="en-US" b="0" i="0" dirty="0">
                <a:solidFill>
                  <a:srgbClr val="0A0A0A"/>
                </a:solidFill>
                <a:effectLst/>
                <a:latin typeface="Georgia" panose="02040502050405020303" pitchFamily="18" charset="0"/>
              </a:rPr>
              <a:t>, both </a:t>
            </a:r>
            <a:r>
              <a:rPr lang="en-US" b="1" i="0" dirty="0">
                <a:solidFill>
                  <a:srgbClr val="0A0A0A"/>
                </a:solidFill>
                <a:effectLst/>
                <a:latin typeface="Georgia" panose="02040502050405020303" pitchFamily="18" charset="0"/>
              </a:rPr>
              <a:t>targeting industry and academia</a:t>
            </a:r>
            <a:r>
              <a:rPr lang="en-US" b="0" i="0" dirty="0">
                <a:solidFill>
                  <a:srgbClr val="0A0A0A"/>
                </a:solidFill>
                <a:effectLst/>
                <a:latin typeface="Georgia" panose="02040502050405020303" pitchFamily="18" charset="0"/>
              </a:rPr>
              <a:t>. Specifically, the course shall focus on the </a:t>
            </a:r>
            <a:r>
              <a:rPr lang="en-US" b="1" i="0" dirty="0">
                <a:solidFill>
                  <a:srgbClr val="0A0A0A"/>
                </a:solidFill>
                <a:effectLst/>
                <a:latin typeface="Georgia" panose="02040502050405020303" pitchFamily="18" charset="0"/>
              </a:rPr>
              <a:t>practical application of selected methods for analyzing, specifying, designing and developing distributed computing systems </a:t>
            </a:r>
            <a:r>
              <a:rPr lang="en-US" b="0" i="0" dirty="0">
                <a:solidFill>
                  <a:srgbClr val="0A0A0A"/>
                </a:solidFill>
                <a:effectLst/>
                <a:latin typeface="Georgia" panose="02040502050405020303" pitchFamily="18" charset="0"/>
              </a:rPr>
              <a:t>featuring </a:t>
            </a:r>
            <a:r>
              <a:rPr lang="en-US" b="1" i="0" dirty="0">
                <a:solidFill>
                  <a:srgbClr val="0A0A0A"/>
                </a:solidFill>
                <a:effectLst/>
                <a:latin typeface="Georgia" panose="02040502050405020303" pitchFamily="18" charset="0"/>
              </a:rPr>
              <a:t>multiple networked sensors and central storage and decision support platforms</a:t>
            </a:r>
            <a:r>
              <a:rPr lang="en-US" b="0" i="0" dirty="0">
                <a:solidFill>
                  <a:srgbClr val="0A0A0A"/>
                </a:solidFill>
                <a:effectLst/>
                <a:latin typeface="Georgia" panose="02040502050405020303" pitchFamily="18" charset="0"/>
              </a:rPr>
              <a:t>. The course interacts with the course on Software Engineering but with a </a:t>
            </a:r>
            <a:r>
              <a:rPr lang="en-US" b="1" i="0" dirty="0">
                <a:solidFill>
                  <a:srgbClr val="0A0A0A"/>
                </a:solidFill>
                <a:effectLst/>
                <a:latin typeface="Georgia" panose="02040502050405020303" pitchFamily="18" charset="0"/>
              </a:rPr>
              <a:t>focus on specifying, designing, implementing, and testing a complete distributed system </a:t>
            </a:r>
            <a:r>
              <a:rPr lang="en-US" b="0" i="0" dirty="0">
                <a:solidFill>
                  <a:srgbClr val="0A0A0A"/>
                </a:solidFill>
                <a:effectLst/>
                <a:latin typeface="Georgia" panose="02040502050405020303" pitchFamily="18" charset="0"/>
              </a:rPr>
              <a:t>during the course. </a:t>
            </a:r>
            <a:r>
              <a:rPr lang="en-US" i="0" dirty="0">
                <a:solidFill>
                  <a:srgbClr val="0A0A0A"/>
                </a:solidFill>
                <a:effectLst/>
                <a:latin typeface="Georgia" panose="02040502050405020303" pitchFamily="18" charset="0"/>
              </a:rPr>
              <a:t>This course allows the </a:t>
            </a:r>
            <a:r>
              <a:rPr lang="en-US" b="1" i="0" dirty="0">
                <a:solidFill>
                  <a:srgbClr val="0A0A0A"/>
                </a:solidFill>
                <a:effectLst/>
                <a:latin typeface="Georgia" panose="02040502050405020303" pitchFamily="18" charset="0"/>
              </a:rPr>
              <a:t>student to use the methods, tools, and technology platforms learned during the first, second and third semester to build a distributed system, consisting of a range of networked sensors</a:t>
            </a:r>
            <a:r>
              <a:rPr lang="en-US" b="0" i="0" dirty="0">
                <a:solidFill>
                  <a:srgbClr val="0A0A0A"/>
                </a:solidFill>
                <a:effectLst/>
                <a:latin typeface="Georgia" panose="02040502050405020303" pitchFamily="18" charset="0"/>
              </a:rPr>
              <a:t>. Each sensor will report data to a distributed server system, allowing for the remote monitoring of a variety of physical entities. Specifically, </a:t>
            </a:r>
            <a:r>
              <a:rPr lang="en-US" b="1" i="0" dirty="0">
                <a:solidFill>
                  <a:srgbClr val="0A0A0A"/>
                </a:solidFill>
                <a:effectLst/>
                <a:latin typeface="Georgia" panose="02040502050405020303" pitchFamily="18" charset="0"/>
              </a:rPr>
              <a:t>structured and agile development processes will be presented and used </a:t>
            </a:r>
            <a:r>
              <a:rPr lang="en-US" b="0" i="0" dirty="0">
                <a:solidFill>
                  <a:srgbClr val="0A0A0A"/>
                </a:solidFill>
                <a:effectLst/>
                <a:latin typeface="Georgia" panose="02040502050405020303" pitchFamily="18" charset="0"/>
              </a:rPr>
              <a:t>in the course, including </a:t>
            </a:r>
            <a:r>
              <a:rPr lang="en-US" b="1" i="0" dirty="0">
                <a:solidFill>
                  <a:srgbClr val="0A0A0A"/>
                </a:solidFill>
                <a:effectLst/>
                <a:latin typeface="Georgia" panose="02040502050405020303" pitchFamily="18" charset="0"/>
              </a:rPr>
              <a:t>Unified Process and SCRUM</a:t>
            </a:r>
            <a:r>
              <a:rPr lang="en-US" b="0" i="0" dirty="0">
                <a:solidFill>
                  <a:srgbClr val="0A0A0A"/>
                </a:solidFill>
                <a:effectLst/>
                <a:latin typeface="Georgia" panose="02040502050405020303" pitchFamily="18" charset="0"/>
              </a:rPr>
              <a:t>. Also, the students will </a:t>
            </a:r>
            <a:r>
              <a:rPr lang="en-US" b="1" i="0" dirty="0">
                <a:solidFill>
                  <a:srgbClr val="0A0A0A"/>
                </a:solidFill>
                <a:effectLst/>
                <a:latin typeface="Georgia" panose="02040502050405020303" pitchFamily="18" charset="0"/>
              </a:rPr>
              <a:t>learn how to use the Use Case method for specifying requirements for the development of a distributed system</a:t>
            </a:r>
            <a:r>
              <a:rPr lang="en-US" b="0" i="0" dirty="0">
                <a:solidFill>
                  <a:srgbClr val="0A0A0A"/>
                </a:solidFill>
                <a:effectLst/>
                <a:latin typeface="Georgia" panose="02040502050405020303" pitchFamily="18" charset="0"/>
              </a:rPr>
              <a:t>. Also, the students shall </a:t>
            </a:r>
            <a:r>
              <a:rPr lang="en-US" b="1" i="0" dirty="0">
                <a:solidFill>
                  <a:srgbClr val="0A0A0A"/>
                </a:solidFill>
                <a:effectLst/>
                <a:latin typeface="Georgia" panose="02040502050405020303" pitchFamily="18" charset="0"/>
              </a:rPr>
              <a:t>learn how to design and test the specified system, including doing peer reviews </a:t>
            </a:r>
            <a:r>
              <a:rPr lang="en-US" b="0" i="0" dirty="0">
                <a:solidFill>
                  <a:srgbClr val="0A0A0A"/>
                </a:solidFill>
                <a:effectLst/>
                <a:latin typeface="Georgia" panose="02040502050405020303" pitchFamily="18" charset="0"/>
              </a:rPr>
              <a:t>on the work of other student teams. </a:t>
            </a:r>
            <a:r>
              <a:rPr lang="en-US" b="1" i="0" dirty="0">
                <a:solidFill>
                  <a:srgbClr val="0A0A0A"/>
                </a:solidFill>
                <a:effectLst/>
                <a:latin typeface="Georgia" panose="02040502050405020303" pitchFamily="18" charset="0"/>
              </a:rPr>
              <a:t>(source: course description)</a:t>
            </a:r>
            <a:endParaRPr lang="en-US" b="1" dirty="0"/>
          </a:p>
        </p:txBody>
      </p:sp>
      <p:sp>
        <p:nvSpPr>
          <p:cNvPr id="4" name="Pladsholder til dato 3">
            <a:extLst>
              <a:ext uri="{FF2B5EF4-FFF2-40B4-BE49-F238E27FC236}">
                <a16:creationId xmlns:a16="http://schemas.microsoft.com/office/drawing/2014/main" id="{70FE95C6-5CC4-4A4B-BC2C-6C66256D89E1}"/>
              </a:ext>
            </a:extLst>
          </p:cNvPr>
          <p:cNvSpPr>
            <a:spLocks noGrp="1"/>
          </p:cNvSpPr>
          <p:nvPr>
            <p:ph type="dt" sz="half" idx="10"/>
          </p:nvPr>
        </p:nvSpPr>
        <p:spPr/>
        <p:txBody>
          <a:bodyPr/>
          <a:lstStyle/>
          <a:p>
            <a:fld id="{9ECDB130-9421-4E6F-9AE3-B92DA9548AF3}" type="datetime1">
              <a:rPr lang="en-GB" smtClean="0"/>
              <a:t>28/01/2021</a:t>
            </a:fld>
            <a:r>
              <a:rPr lang="en-GB"/>
              <a:t>30/10/2020</a:t>
            </a:r>
            <a:endParaRPr lang="en-GB" dirty="0"/>
          </a:p>
        </p:txBody>
      </p:sp>
    </p:spTree>
    <p:extLst>
      <p:ext uri="{BB962C8B-B14F-4D97-AF65-F5344CB8AC3E}">
        <p14:creationId xmlns:p14="http://schemas.microsoft.com/office/powerpoint/2010/main" val="263857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87C973-8A9D-49FE-A504-F07943B798C9}"/>
              </a:ext>
            </a:extLst>
          </p:cNvPr>
          <p:cNvSpPr>
            <a:spLocks noGrp="1"/>
          </p:cNvSpPr>
          <p:nvPr>
            <p:ph type="title"/>
          </p:nvPr>
        </p:nvSpPr>
        <p:spPr/>
        <p:txBody>
          <a:bodyPr/>
          <a:lstStyle/>
          <a:p>
            <a:r>
              <a:rPr lang="en-US" dirty="0"/>
              <a:t>CONTENTS</a:t>
            </a:r>
          </a:p>
        </p:txBody>
      </p:sp>
      <p:sp>
        <p:nvSpPr>
          <p:cNvPr id="3" name="Pladsholder til indhold 2">
            <a:extLst>
              <a:ext uri="{FF2B5EF4-FFF2-40B4-BE49-F238E27FC236}">
                <a16:creationId xmlns:a16="http://schemas.microsoft.com/office/drawing/2014/main" id="{82A5C011-6DA5-4BF8-929E-27946BA6730C}"/>
              </a:ext>
            </a:extLst>
          </p:cNvPr>
          <p:cNvSpPr>
            <a:spLocks noGrp="1"/>
          </p:cNvSpPr>
          <p:nvPr>
            <p:ph idx="1"/>
          </p:nvPr>
        </p:nvSpPr>
        <p:spPr/>
        <p:txBody>
          <a:bodyPr/>
          <a:lstStyle/>
          <a:p>
            <a:r>
              <a:rPr lang="en-US" dirty="0"/>
              <a:t>What does this really mean?</a:t>
            </a:r>
          </a:p>
          <a:p>
            <a:pPr marL="457200" indent="-457200">
              <a:buFont typeface="+mj-lt"/>
              <a:buAutoNum type="arabicPeriod"/>
            </a:pPr>
            <a:r>
              <a:rPr lang="en-US" dirty="0"/>
              <a:t>You have learned a lot in Software engineering, Computer engineering project 1, Distributed systems, and other courses, now you put these qualifications to practical use</a:t>
            </a:r>
          </a:p>
          <a:p>
            <a:pPr marL="457200" indent="-457200">
              <a:buFont typeface="+mj-lt"/>
              <a:buAutoNum type="arabicPeriod"/>
            </a:pPr>
            <a:r>
              <a:rPr lang="en-US" dirty="0"/>
              <a:t>This will help you train your professional project work competencies </a:t>
            </a:r>
          </a:p>
          <a:p>
            <a:pPr marL="457200" indent="-457200">
              <a:buFont typeface="+mj-lt"/>
              <a:buAutoNum type="arabicPeriod"/>
            </a:pPr>
            <a:r>
              <a:rPr lang="en-US" dirty="0"/>
              <a:t>Which include: requirement specification, design, development, testing, and reporting</a:t>
            </a:r>
          </a:p>
          <a:p>
            <a:pPr marL="457200" indent="-457200">
              <a:buFont typeface="+mj-lt"/>
              <a:buAutoNum type="arabicPeriod"/>
            </a:pPr>
            <a:r>
              <a:rPr lang="en-US" dirty="0"/>
              <a:t>In short – you are going to make a great  and fun project in groups of 4-5</a:t>
            </a:r>
          </a:p>
          <a:p>
            <a:pPr marL="457200" indent="-457200">
              <a:buFont typeface="+mj-lt"/>
              <a:buAutoNum type="arabicPeriod"/>
            </a:pPr>
            <a:r>
              <a:rPr lang="en-US" dirty="0"/>
              <a:t>You will write a 15-20 page report with appendixes:</a:t>
            </a:r>
          </a:p>
          <a:p>
            <a:pPr lvl="2"/>
            <a:r>
              <a:rPr lang="en-US" dirty="0"/>
              <a:t>Requirement specification (use case driven)</a:t>
            </a:r>
          </a:p>
          <a:p>
            <a:pPr lvl="2"/>
            <a:r>
              <a:rPr lang="en-US" dirty="0"/>
              <a:t>Design documentation (including detailed design with UML diagrams &amp; source)</a:t>
            </a:r>
          </a:p>
          <a:p>
            <a:pPr lvl="2"/>
            <a:r>
              <a:rPr lang="en-US" dirty="0"/>
              <a:t>Test specification and documentation </a:t>
            </a:r>
          </a:p>
          <a:p>
            <a:pPr lvl="2"/>
            <a:r>
              <a:rPr lang="en-US" dirty="0"/>
              <a:t>For each participant: a detailed account of your personal work effort must be listed</a:t>
            </a:r>
          </a:p>
          <a:p>
            <a:r>
              <a:rPr lang="en-US" dirty="0"/>
              <a:t>NEXT “Description of Qualifications”</a:t>
            </a:r>
          </a:p>
        </p:txBody>
      </p:sp>
      <p:sp>
        <p:nvSpPr>
          <p:cNvPr id="4" name="Pladsholder til dato 3">
            <a:extLst>
              <a:ext uri="{FF2B5EF4-FFF2-40B4-BE49-F238E27FC236}">
                <a16:creationId xmlns:a16="http://schemas.microsoft.com/office/drawing/2014/main" id="{25479863-8370-44AC-8E65-7C1393714C7E}"/>
              </a:ext>
            </a:extLst>
          </p:cNvPr>
          <p:cNvSpPr>
            <a:spLocks noGrp="1"/>
          </p:cNvSpPr>
          <p:nvPr>
            <p:ph type="dt" sz="half" idx="10"/>
          </p:nvPr>
        </p:nvSpPr>
        <p:spPr/>
        <p:txBody>
          <a:bodyPr/>
          <a:lstStyle/>
          <a:p>
            <a:fld id="{35BB855F-2720-4D3B-A1AA-4B8A5490CA99}" type="datetime1">
              <a:rPr lang="en-GB" smtClean="0"/>
              <a:t>28/01/2021</a:t>
            </a:fld>
            <a:r>
              <a:rPr lang="en-GB"/>
              <a:t>30/10/2020</a:t>
            </a:r>
            <a:endParaRPr lang="en-GB" dirty="0"/>
          </a:p>
        </p:txBody>
      </p:sp>
    </p:spTree>
    <p:extLst>
      <p:ext uri="{BB962C8B-B14F-4D97-AF65-F5344CB8AC3E}">
        <p14:creationId xmlns:p14="http://schemas.microsoft.com/office/powerpoint/2010/main" val="309791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F7AB7-8E94-4762-A102-E853BF57FBF8}"/>
              </a:ext>
            </a:extLst>
          </p:cNvPr>
          <p:cNvSpPr>
            <a:spLocks noGrp="1"/>
          </p:cNvSpPr>
          <p:nvPr>
            <p:ph type="title"/>
          </p:nvPr>
        </p:nvSpPr>
        <p:spPr/>
        <p:txBody>
          <a:bodyPr/>
          <a:lstStyle/>
          <a:p>
            <a:r>
              <a:rPr lang="en-US" dirty="0"/>
              <a:t>Description of qualifications</a:t>
            </a:r>
          </a:p>
        </p:txBody>
      </p:sp>
      <p:sp>
        <p:nvSpPr>
          <p:cNvPr id="3" name="Pladsholder til indhold 2">
            <a:extLst>
              <a:ext uri="{FF2B5EF4-FFF2-40B4-BE49-F238E27FC236}">
                <a16:creationId xmlns:a16="http://schemas.microsoft.com/office/drawing/2014/main" id="{FCE1D890-364F-4BA8-8E67-5DB5FD07521F}"/>
              </a:ext>
            </a:extLst>
          </p:cNvPr>
          <p:cNvSpPr>
            <a:spLocks noGrp="1"/>
          </p:cNvSpPr>
          <p:nvPr>
            <p:ph idx="1"/>
          </p:nvPr>
        </p:nvSpPr>
        <p:spPr>
          <a:xfrm>
            <a:off x="985838" y="1373021"/>
            <a:ext cx="10941222" cy="4521366"/>
          </a:xfrm>
        </p:spPr>
        <p:txBody>
          <a:bodyPr/>
          <a:lstStyle/>
          <a:p>
            <a:pPr marL="342900" indent="-342900">
              <a:buFont typeface="Arial" panose="020B0604020202020204" pitchFamily="34" charset="0"/>
              <a:buChar char="•"/>
            </a:pPr>
            <a:r>
              <a:rPr lang="en-US" dirty="0"/>
              <a:t>Description of qualifications = learning goals</a:t>
            </a:r>
          </a:p>
          <a:p>
            <a:pPr marL="342900" indent="-342900">
              <a:buFont typeface="Arial" panose="020B0604020202020204" pitchFamily="34" charset="0"/>
              <a:buChar char="•"/>
            </a:pPr>
            <a:r>
              <a:rPr lang="en-US" dirty="0"/>
              <a:t>There are quite many goals for a 5 ECTS course – but this must be seen in relation to the associated courses on “Software engineering” and “Computer engineering project 1”</a:t>
            </a:r>
          </a:p>
          <a:p>
            <a:pPr marL="342900" indent="-342900">
              <a:buFont typeface="Arial" panose="020B0604020202020204" pitchFamily="34" charset="0"/>
              <a:buChar char="•"/>
            </a:pPr>
            <a:r>
              <a:rPr lang="en-US" dirty="0"/>
              <a:t>You already learned the basics of programming, software engineering, and project work – now is the time to bring all your competencies into play in a real-world-like project</a:t>
            </a:r>
          </a:p>
          <a:p>
            <a:pPr marL="342900" indent="-342900">
              <a:buFont typeface="Arial" panose="020B0604020202020204" pitchFamily="34" charset="0"/>
              <a:buChar char="•"/>
            </a:pPr>
            <a:r>
              <a:rPr lang="en-US" dirty="0"/>
              <a:t>The list of qualifications is a kind of requirement specification for the course detailing: </a:t>
            </a:r>
          </a:p>
          <a:p>
            <a:pPr marL="774900" lvl="1" indent="-342900"/>
            <a:r>
              <a:rPr lang="en-US" dirty="0"/>
              <a:t>What you have to learn in the course, and</a:t>
            </a:r>
          </a:p>
          <a:p>
            <a:pPr marL="774900" lvl="1" indent="-342900"/>
            <a:r>
              <a:rPr lang="en-US" dirty="0"/>
              <a:t>At what level (level of understanding, ability to analyze, create, synthesize knowledge)</a:t>
            </a:r>
          </a:p>
          <a:p>
            <a:pPr marL="774900" lvl="1" indent="-342900"/>
            <a:r>
              <a:rPr lang="en-US" dirty="0"/>
              <a:t>Defines what you need to master (and at what level) at the exam</a:t>
            </a:r>
          </a:p>
          <a:p>
            <a:pPr marL="342900" indent="-342900">
              <a:buFont typeface="Arial" panose="020B0604020202020204" pitchFamily="34" charset="0"/>
              <a:buChar char="•"/>
            </a:pPr>
            <a:r>
              <a:rPr lang="en-US" dirty="0"/>
              <a:t>Next we will look at the list of qualifications</a:t>
            </a:r>
          </a:p>
        </p:txBody>
      </p:sp>
      <p:sp>
        <p:nvSpPr>
          <p:cNvPr id="4" name="Pladsholder til dato 3">
            <a:extLst>
              <a:ext uri="{FF2B5EF4-FFF2-40B4-BE49-F238E27FC236}">
                <a16:creationId xmlns:a16="http://schemas.microsoft.com/office/drawing/2014/main" id="{346F14C6-0008-4702-884B-43299E49BE58}"/>
              </a:ext>
            </a:extLst>
          </p:cNvPr>
          <p:cNvSpPr>
            <a:spLocks noGrp="1"/>
          </p:cNvSpPr>
          <p:nvPr>
            <p:ph type="dt" sz="half" idx="10"/>
          </p:nvPr>
        </p:nvSpPr>
        <p:spPr/>
        <p:txBody>
          <a:bodyPr/>
          <a:lstStyle/>
          <a:p>
            <a:fld id="{2CFB5C8A-2202-41DE-922B-0E9408C6A127}" type="datetime1">
              <a:rPr lang="en-GB" smtClean="0"/>
              <a:t>28/01/2021</a:t>
            </a:fld>
            <a:r>
              <a:rPr lang="en-GB"/>
              <a:t>30/10/2020</a:t>
            </a:r>
            <a:endParaRPr lang="en-GB" dirty="0"/>
          </a:p>
        </p:txBody>
      </p:sp>
    </p:spTree>
    <p:extLst>
      <p:ext uri="{BB962C8B-B14F-4D97-AF65-F5344CB8AC3E}">
        <p14:creationId xmlns:p14="http://schemas.microsoft.com/office/powerpoint/2010/main" val="417684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heme/theme1.xml><?xml version="1.0" encoding="utf-8"?>
<a:theme xmlns:a="http://schemas.openxmlformats.org/drawingml/2006/main" name="AU 16:9">
  <a:themeElements>
    <a:clrScheme name="AU_Grey">
      <a:dk1>
        <a:srgbClr val="000000"/>
      </a:dk1>
      <a:lt1>
        <a:srgbClr val="FFFFFF"/>
      </a:lt1>
      <a:dk2>
        <a:srgbClr val="4B4B4A"/>
      </a:dk2>
      <a:lt2>
        <a:srgbClr val="4B4B4A"/>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3607</Words>
  <Application>Microsoft Office PowerPoint</Application>
  <PresentationFormat>Brugerdefineret</PresentationFormat>
  <Paragraphs>390</Paragraphs>
  <Slides>32</Slides>
  <Notes>2</Notes>
  <HiddenSlides>0</HiddenSlides>
  <MMClips>0</MMClips>
  <ScaleCrop>false</ScaleCrop>
  <HeadingPairs>
    <vt:vector size="6" baseType="variant">
      <vt:variant>
        <vt:lpstr>Benyttede skrifttyper</vt:lpstr>
      </vt:variant>
      <vt:variant>
        <vt:i4>9</vt:i4>
      </vt:variant>
      <vt:variant>
        <vt:lpstr>Tema</vt:lpstr>
      </vt:variant>
      <vt:variant>
        <vt:i4>1</vt:i4>
      </vt:variant>
      <vt:variant>
        <vt:lpstr>Slidetitler</vt:lpstr>
      </vt:variant>
      <vt:variant>
        <vt:i4>32</vt:i4>
      </vt:variant>
    </vt:vector>
  </HeadingPairs>
  <TitlesOfParts>
    <vt:vector size="42" baseType="lpstr">
      <vt:lpstr>Arial</vt:lpstr>
      <vt:lpstr>AU Peto</vt:lpstr>
      <vt:lpstr>AU Passata Light</vt:lpstr>
      <vt:lpstr>Times</vt:lpstr>
      <vt:lpstr>AU Passata</vt:lpstr>
      <vt:lpstr>Calibri</vt:lpstr>
      <vt:lpstr>Georgia</vt:lpstr>
      <vt:lpstr>Wingdings 3</vt:lpstr>
      <vt:lpstr>Wingdings</vt:lpstr>
      <vt:lpstr>AU 16:9</vt:lpstr>
      <vt:lpstr>Computer engineering Project II - Introduction</vt:lpstr>
      <vt:lpstr>Introduction</vt:lpstr>
      <vt:lpstr>Motivation</vt:lpstr>
      <vt:lpstr>Real-life problems &amp; solutions</vt:lpstr>
      <vt:lpstr>Who are the instructors?</vt:lpstr>
      <vt:lpstr>Who are the students? </vt:lpstr>
      <vt:lpstr>Contents</vt:lpstr>
      <vt:lpstr>CONTENTS</vt:lpstr>
      <vt:lpstr>Description of qualifications</vt:lpstr>
      <vt:lpstr>PowerPoint-præsentation</vt:lpstr>
      <vt:lpstr>TRIAL AND ERROR</vt:lpstr>
      <vt:lpstr>Literature</vt:lpstr>
      <vt:lpstr>Intelligent environments </vt:lpstr>
      <vt:lpstr>Projects</vt:lpstr>
      <vt:lpstr>Project 1: Automated Light Guide </vt:lpstr>
      <vt:lpstr>Mini exercise 1</vt:lpstr>
      <vt:lpstr>Project 2: Kitchen guard</vt:lpstr>
      <vt:lpstr>Mini exercise 2</vt:lpstr>
      <vt:lpstr>The project report</vt:lpstr>
      <vt:lpstr>PRESENTATION DAY</vt:lpstr>
      <vt:lpstr>Exam</vt:lpstr>
      <vt:lpstr>Unified Process – the PROECSS we use</vt:lpstr>
      <vt:lpstr>Week plan 1-4</vt:lpstr>
      <vt:lpstr>Week plan 5-7</vt:lpstr>
      <vt:lpstr>Week plan 8-10</vt:lpstr>
      <vt:lpstr>Week plan 11-13</vt:lpstr>
      <vt:lpstr>Tutorials</vt:lpstr>
      <vt:lpstr>Corona plan B (and C)</vt:lpstr>
      <vt:lpstr>PLAN B, C, D</vt:lpstr>
      <vt:lpstr>Forming GROUPS</vt:lpstr>
      <vt:lpstr>Questions?</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2021-01-29T16:18:45Z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637396406790272522</vt:lpwstr>
  </property>
  <property fmtid="{D5CDD505-2E9C-101B-9397-08002B2CF9AE}" pid="60" name="TemplafyTimeStamp">
    <vt:lpwstr>2017-02-24T14:35:30.3621506Z</vt:lpwstr>
  </property>
  <property fmtid="{D5CDD505-2E9C-101B-9397-08002B2CF9AE}" pid="61" name="OfficeID">
    <vt:lpwstr>1994</vt:lpwstr>
  </property>
  <property fmtid="{D5CDD505-2E9C-101B-9397-08002B2CF9AE}" pid="62" name="colorthemechange">
    <vt:lpwstr>True</vt:lpwstr>
  </property>
</Properties>
</file>